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71" r:id="rId3"/>
    <p:sldId id="272" r:id="rId4"/>
    <p:sldId id="257" r:id="rId5"/>
    <p:sldId id="258" r:id="rId6"/>
    <p:sldId id="259" r:id="rId7"/>
    <p:sldId id="263" r:id="rId8"/>
    <p:sldId id="264" r:id="rId9"/>
    <p:sldId id="265" r:id="rId10"/>
    <p:sldId id="260" r:id="rId11"/>
    <p:sldId id="261" r:id="rId12"/>
    <p:sldId id="262" r:id="rId13"/>
    <p:sldId id="266" r:id="rId14"/>
    <p:sldId id="267" r:id="rId15"/>
    <p:sldId id="268" r:id="rId16"/>
    <p:sldId id="275" r:id="rId17"/>
    <p:sldId id="274" r:id="rId18"/>
    <p:sldId id="270" r:id="rId19"/>
    <p:sldId id="269"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2AD124-9BDB-4346-AFAC-6A92161840B5}" type="datetimeFigureOut">
              <a:rPr lang="en-SG" smtClean="0"/>
              <a:t>4/8/2011</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4BF717-6C63-4074-9648-67E02225A4D6}" type="slidenum">
              <a:rPr lang="en-SG" smtClean="0"/>
              <a:t>‹#›</a:t>
            </a:fld>
            <a:endParaRPr lang="en-SG"/>
          </a:p>
        </p:txBody>
      </p:sp>
    </p:spTree>
    <p:extLst>
      <p:ext uri="{BB962C8B-B14F-4D97-AF65-F5344CB8AC3E}">
        <p14:creationId xmlns:p14="http://schemas.microsoft.com/office/powerpoint/2010/main" val="3066028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154BF717-6C63-4074-9648-67E02225A4D6}" type="slidenum">
              <a:rPr lang="en-SG" smtClean="0"/>
              <a:t>12</a:t>
            </a:fld>
            <a:endParaRPr lang="en-SG"/>
          </a:p>
        </p:txBody>
      </p:sp>
    </p:spTree>
    <p:extLst>
      <p:ext uri="{BB962C8B-B14F-4D97-AF65-F5344CB8AC3E}">
        <p14:creationId xmlns:p14="http://schemas.microsoft.com/office/powerpoint/2010/main" val="221150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A933B64-1D81-4E22-AE41-9C5EF1ADA82A}" type="datetimeFigureOut">
              <a:rPr lang="en-SG" smtClean="0"/>
              <a:t>4/8/2011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7C70A73-17EB-4758-968D-ABABB3ECB285}" type="slidenum">
              <a:rPr lang="en-SG" smtClean="0"/>
              <a:t>‹#›</a:t>
            </a:fld>
            <a:endParaRPr lang="en-SG"/>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933B64-1D81-4E22-AE41-9C5EF1ADA82A}" type="datetimeFigureOut">
              <a:rPr lang="en-SG" smtClean="0"/>
              <a:t>4/8/2011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7C70A73-17EB-4758-968D-ABABB3ECB285}" type="slidenum">
              <a:rPr lang="en-SG" smtClean="0"/>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933B64-1D81-4E22-AE41-9C5EF1ADA82A}" type="datetimeFigureOut">
              <a:rPr lang="en-SG" smtClean="0"/>
              <a:t>4/8/2011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7C70A73-17EB-4758-968D-ABABB3ECB285}" type="slidenum">
              <a:rPr lang="en-SG" smtClean="0"/>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933B64-1D81-4E22-AE41-9C5EF1ADA82A}" type="datetimeFigureOut">
              <a:rPr lang="en-SG" smtClean="0"/>
              <a:t>4/8/2011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7C70A73-17EB-4758-968D-ABABB3ECB285}" type="slidenum">
              <a:rPr lang="en-SG" smtClean="0"/>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933B64-1D81-4E22-AE41-9C5EF1ADA82A}" type="datetimeFigureOut">
              <a:rPr lang="en-SG" smtClean="0"/>
              <a:t>4/8/2011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7C70A73-17EB-4758-968D-ABABB3ECB285}" type="slidenum">
              <a:rPr lang="en-SG" smtClean="0"/>
              <a:t>‹#›</a:t>
            </a:fld>
            <a:endParaRPr lang="en-SG"/>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933B64-1D81-4E22-AE41-9C5EF1ADA82A}" type="datetimeFigureOut">
              <a:rPr lang="en-SG" smtClean="0"/>
              <a:t>4/8/2011</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37C70A73-17EB-4758-968D-ABABB3ECB285}" type="slidenum">
              <a:rPr lang="en-SG" smtClean="0"/>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933B64-1D81-4E22-AE41-9C5EF1ADA82A}" type="datetimeFigureOut">
              <a:rPr lang="en-SG" smtClean="0"/>
              <a:t>4/8/2011</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37C70A73-17EB-4758-968D-ABABB3ECB285}" type="slidenum">
              <a:rPr lang="en-SG" smtClean="0"/>
              <a:t>‹#›</a:t>
            </a:fld>
            <a:endParaRPr lang="en-SG"/>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A933B64-1D81-4E22-AE41-9C5EF1ADA82A}" type="datetimeFigureOut">
              <a:rPr lang="en-SG" smtClean="0"/>
              <a:t>4/8/2011</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37C70A73-17EB-4758-968D-ABABB3ECB285}" type="slidenum">
              <a:rPr lang="en-SG" smtClean="0"/>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933B64-1D81-4E22-AE41-9C5EF1ADA82A}" type="datetimeFigureOut">
              <a:rPr lang="en-SG" smtClean="0"/>
              <a:t>4/8/2011</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37C70A73-17EB-4758-968D-ABABB3ECB285}" type="slidenum">
              <a:rPr lang="en-SG" smtClean="0"/>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933B64-1D81-4E22-AE41-9C5EF1ADA82A}" type="datetimeFigureOut">
              <a:rPr lang="en-SG" smtClean="0"/>
              <a:t>4/8/2011</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37C70A73-17EB-4758-968D-ABABB3ECB285}" type="slidenum">
              <a:rPr lang="en-SG" smtClean="0"/>
              <a:t>‹#›</a:t>
            </a:fld>
            <a:endParaRPr lang="en-SG"/>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933B64-1D81-4E22-AE41-9C5EF1ADA82A}" type="datetimeFigureOut">
              <a:rPr lang="en-SG" smtClean="0"/>
              <a:t>4/8/2011</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37C70A73-17EB-4758-968D-ABABB3ECB285}" type="slidenum">
              <a:rPr lang="en-SG" smtClean="0"/>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FA933B64-1D81-4E22-AE41-9C5EF1ADA82A}" type="datetimeFigureOut">
              <a:rPr lang="en-SG" smtClean="0"/>
              <a:t>4/8/2011</a:t>
            </a:fld>
            <a:endParaRPr lang="en-SG"/>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SG"/>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37C70A73-17EB-4758-968D-ABABB3ECB285}" type="slidenum">
              <a:rPr lang="en-SG" smtClean="0"/>
              <a:t>‹#›</a:t>
            </a:fld>
            <a:endParaRPr lang="en-SG"/>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hpb.gov.sg/hpb/default.asp?pg_id=216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4624" y="1556792"/>
            <a:ext cx="7543800" cy="1524000"/>
          </a:xfrm>
        </p:spPr>
        <p:txBody>
          <a:bodyPr/>
          <a:lstStyle/>
          <a:p>
            <a:r>
              <a:rPr lang="en-SG" dirty="0" smtClean="0">
                <a:solidFill>
                  <a:schemeClr val="accent2">
                    <a:lumMod val="75000"/>
                  </a:schemeClr>
                </a:solidFill>
                <a:effectLst>
                  <a:outerShdw blurRad="38100" dist="38100" dir="2700000" algn="tl">
                    <a:srgbClr val="000000">
                      <a:alpha val="43137"/>
                    </a:srgbClr>
                  </a:outerShdw>
                </a:effectLst>
              </a:rPr>
              <a:t>Workplace Health Promotion</a:t>
            </a:r>
            <a:endParaRPr lang="en-SG" dirty="0">
              <a:solidFill>
                <a:schemeClr val="accent2">
                  <a:lumMod val="75000"/>
                </a:schemeClr>
              </a:solidFill>
              <a:effectLst>
                <a:outerShdw blurRad="38100" dist="38100" dir="2700000" algn="tl">
                  <a:srgbClr val="000000">
                    <a:alpha val="43137"/>
                  </a:srgbClr>
                </a:outerShdw>
              </a:effectLst>
            </a:endParaRPr>
          </a:p>
        </p:txBody>
      </p:sp>
      <p:pic>
        <p:nvPicPr>
          <p:cNvPr id="1026" name="Picture 2" descr="C:\Users\115693\Desktop\mw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3140968"/>
            <a:ext cx="3696412" cy="277230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332656"/>
            <a:ext cx="1800200" cy="13894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427984" y="3542528"/>
            <a:ext cx="4499950" cy="1908215"/>
          </a:xfrm>
          <a:prstGeom prst="rect">
            <a:avLst/>
          </a:prstGeom>
        </p:spPr>
        <p:txBody>
          <a:bodyPr wrap="none">
            <a:spAutoFit/>
          </a:bodyPr>
          <a:lstStyle/>
          <a:p>
            <a:r>
              <a:rPr lang="en-SG" b="1" i="1" dirty="0">
                <a:solidFill>
                  <a:schemeClr val="accent1">
                    <a:lumMod val="75000"/>
                  </a:schemeClr>
                </a:solidFill>
              </a:rPr>
              <a:t>Better </a:t>
            </a:r>
            <a:r>
              <a:rPr lang="en-SG" b="1" i="1" dirty="0">
                <a:solidFill>
                  <a:srgbClr val="00B050"/>
                </a:solidFill>
              </a:rPr>
              <a:t>Health </a:t>
            </a:r>
            <a:r>
              <a:rPr lang="en-SG" b="1" i="1" dirty="0">
                <a:solidFill>
                  <a:schemeClr val="accent1">
                    <a:lumMod val="75000"/>
                  </a:schemeClr>
                </a:solidFill>
              </a:rPr>
              <a:t>for tomorrow </a:t>
            </a:r>
            <a:r>
              <a:rPr lang="en-SG" b="1" i="1" dirty="0" smtClean="0">
                <a:solidFill>
                  <a:srgbClr val="FF0000"/>
                </a:solidFill>
              </a:rPr>
              <a:t>TODAY!</a:t>
            </a:r>
          </a:p>
          <a:p>
            <a:endParaRPr lang="en-US" sz="2000" b="1" i="1" dirty="0">
              <a:solidFill>
                <a:srgbClr val="FF0000"/>
              </a:solidFill>
            </a:endParaRPr>
          </a:p>
          <a:p>
            <a:r>
              <a:rPr lang="en-SG" sz="2000" dirty="0"/>
              <a:t>Phone: 92255263</a:t>
            </a:r>
            <a:br>
              <a:rPr lang="en-SG" sz="2000" dirty="0"/>
            </a:br>
            <a:r>
              <a:rPr lang="en-SG" sz="2000" dirty="0"/>
              <a:t>Website: maximumwellness</a:t>
            </a:r>
            <a:r>
              <a:rPr lang="en-SG" sz="2000" i="1" dirty="0"/>
              <a:t>SG</a:t>
            </a:r>
            <a:r>
              <a:rPr lang="en-SG" sz="2000" dirty="0"/>
              <a:t>.com</a:t>
            </a:r>
            <a:br>
              <a:rPr lang="en-SG" sz="2000" dirty="0"/>
            </a:br>
            <a:r>
              <a:rPr lang="en-SG" sz="2000" dirty="0"/>
              <a:t>Email: maximumwellness</a:t>
            </a:r>
            <a:r>
              <a:rPr lang="en-SG" sz="2000" i="1" dirty="0"/>
              <a:t>SG</a:t>
            </a:r>
            <a:r>
              <a:rPr lang="en-SG" sz="2000" dirty="0"/>
              <a:t>@gmail.com</a:t>
            </a:r>
            <a:br>
              <a:rPr lang="en-SG" sz="2000" dirty="0"/>
            </a:br>
            <a:r>
              <a:rPr lang="en-SG" sz="2000" dirty="0"/>
              <a:t>Registered Business License: 53180494A</a:t>
            </a:r>
            <a:endParaRPr lang="en-SG" sz="2000" dirty="0">
              <a:solidFill>
                <a:srgbClr val="FF0000"/>
              </a:solidFill>
            </a:endParaRPr>
          </a:p>
        </p:txBody>
      </p:sp>
    </p:spTree>
    <p:extLst>
      <p:ext uri="{BB962C8B-B14F-4D97-AF65-F5344CB8AC3E}">
        <p14:creationId xmlns:p14="http://schemas.microsoft.com/office/powerpoint/2010/main" val="342924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dirty="0" smtClean="0">
                <a:solidFill>
                  <a:srgbClr val="0070C0"/>
                </a:solidFill>
              </a:rPr>
              <a:t>WHO can apply for the Grant?</a:t>
            </a:r>
            <a:endParaRPr lang="en-SG" dirty="0">
              <a:solidFill>
                <a:srgbClr val="0070C0"/>
              </a:solidFill>
            </a:endParaRPr>
          </a:p>
        </p:txBody>
      </p:sp>
      <p:sp>
        <p:nvSpPr>
          <p:cNvPr id="3" name="Content Placeholder 2"/>
          <p:cNvSpPr>
            <a:spLocks noGrp="1"/>
          </p:cNvSpPr>
          <p:nvPr>
            <p:ph idx="1"/>
          </p:nvPr>
        </p:nvSpPr>
        <p:spPr/>
        <p:txBody>
          <a:bodyPr>
            <a:normAutofit fontScale="92500"/>
          </a:bodyPr>
          <a:lstStyle/>
          <a:p>
            <a:pPr marL="0" indent="0">
              <a:buNone/>
            </a:pPr>
            <a:r>
              <a:rPr lang="en-SG" dirty="0" smtClean="0">
                <a:solidFill>
                  <a:schemeClr val="tx1"/>
                </a:solidFill>
              </a:rPr>
              <a:t>Any organisation registered in Singapore with at least 5 paid employees can apply. The organisation must abide by the following terms and conditions: </a:t>
            </a:r>
          </a:p>
          <a:p>
            <a:endParaRPr lang="en-SG" dirty="0" smtClean="0">
              <a:solidFill>
                <a:schemeClr val="tx1"/>
              </a:solidFill>
            </a:endParaRPr>
          </a:p>
          <a:p>
            <a:pPr marL="514350" indent="-514350">
              <a:buFont typeface="+mj-lt"/>
              <a:buAutoNum type="arabicPeriod"/>
            </a:pPr>
            <a:r>
              <a:rPr lang="en-SG" dirty="0" smtClean="0">
                <a:solidFill>
                  <a:schemeClr val="tx1"/>
                </a:solidFill>
              </a:rPr>
              <a:t>Organisation must apply for the </a:t>
            </a:r>
            <a:r>
              <a:rPr lang="en-SG" dirty="0" smtClean="0">
                <a:solidFill>
                  <a:schemeClr val="tx1"/>
                </a:solidFill>
                <a:hlinkClick r:id="rId2"/>
              </a:rPr>
              <a:t>Singapore HEALTH Award (SHA)</a:t>
            </a:r>
            <a:r>
              <a:rPr lang="en-SG" baseline="30000" dirty="0" smtClean="0">
                <a:solidFill>
                  <a:schemeClr val="tx1"/>
                </a:solidFill>
              </a:rPr>
              <a:t>1</a:t>
            </a:r>
            <a:r>
              <a:rPr lang="en-SG" dirty="0" smtClean="0">
                <a:solidFill>
                  <a:schemeClr val="tx1"/>
                </a:solidFill>
              </a:rPr>
              <a:t> following in-principle approval of the Grant project. </a:t>
            </a:r>
          </a:p>
          <a:p>
            <a:pPr marL="514350" indent="-514350">
              <a:buFont typeface="+mj-lt"/>
              <a:buAutoNum type="arabicPeriod"/>
            </a:pPr>
            <a:endParaRPr lang="en-SG" dirty="0" smtClean="0">
              <a:solidFill>
                <a:schemeClr val="tx1"/>
              </a:solidFill>
            </a:endParaRPr>
          </a:p>
          <a:p>
            <a:pPr marL="514350" indent="-514350">
              <a:buFont typeface="+mj-lt"/>
              <a:buAutoNum type="arabicPeriod"/>
            </a:pPr>
            <a:r>
              <a:rPr lang="en-SG" dirty="0" smtClean="0">
                <a:solidFill>
                  <a:schemeClr val="tx1"/>
                </a:solidFill>
              </a:rPr>
              <a:t>HPB’s </a:t>
            </a:r>
            <a:r>
              <a:rPr lang="en-SG" dirty="0" smtClean="0">
                <a:solidFill>
                  <a:srgbClr val="FF0000"/>
                </a:solidFill>
              </a:rPr>
              <a:t>prior approval for the project must be obtained </a:t>
            </a:r>
            <a:r>
              <a:rPr lang="en-SG" dirty="0" smtClean="0">
                <a:solidFill>
                  <a:schemeClr val="tx1"/>
                </a:solidFill>
              </a:rPr>
              <a:t>before commencing the activities. There will be no funding of past activities. </a:t>
            </a:r>
          </a:p>
          <a:p>
            <a:endParaRPr lang="en-SG" dirty="0"/>
          </a:p>
        </p:txBody>
      </p:sp>
    </p:spTree>
    <p:extLst>
      <p:ext uri="{BB962C8B-B14F-4D97-AF65-F5344CB8AC3E}">
        <p14:creationId xmlns:p14="http://schemas.microsoft.com/office/powerpoint/2010/main" val="1105561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Continuation…</a:t>
            </a:r>
            <a:endParaRPr lang="en-SG" dirty="0">
              <a:solidFill>
                <a:srgbClr val="0070C0"/>
              </a:solidFill>
            </a:endParaRPr>
          </a:p>
        </p:txBody>
      </p:sp>
      <p:sp>
        <p:nvSpPr>
          <p:cNvPr id="3" name="Content Placeholder 2"/>
          <p:cNvSpPr>
            <a:spLocks noGrp="1"/>
          </p:cNvSpPr>
          <p:nvPr>
            <p:ph idx="1"/>
          </p:nvPr>
        </p:nvSpPr>
        <p:spPr>
          <a:xfrm>
            <a:off x="395536" y="685800"/>
            <a:ext cx="8424936" cy="4687416"/>
          </a:xfrm>
        </p:spPr>
        <p:txBody>
          <a:bodyPr>
            <a:noAutofit/>
          </a:bodyPr>
          <a:lstStyle/>
          <a:p>
            <a:pPr marL="914400" lvl="1" indent="-514350">
              <a:buFont typeface="+mj-lt"/>
              <a:buAutoNum type="arabicPeriod" startAt="3"/>
            </a:pPr>
            <a:r>
              <a:rPr lang="en-SG" sz="2000" dirty="0" smtClean="0">
                <a:solidFill>
                  <a:schemeClr val="tx1"/>
                </a:solidFill>
              </a:rPr>
              <a:t>Organisation </a:t>
            </a:r>
            <a:r>
              <a:rPr lang="en-SG" sz="2000" dirty="0">
                <a:solidFill>
                  <a:schemeClr val="tx1"/>
                </a:solidFill>
              </a:rPr>
              <a:t>can apply for the Grant as a newcomer and when the organisation attains award in the respective </a:t>
            </a:r>
            <a:r>
              <a:rPr lang="en-SG" sz="2000" b="1" dirty="0">
                <a:solidFill>
                  <a:srgbClr val="0070C0"/>
                </a:solidFill>
              </a:rPr>
              <a:t>SHA categories, i.e. Bronze, Silver, Gold and Platinum. For each category, the organisation is eligible to apply for up to two Grants2.</a:t>
            </a:r>
          </a:p>
          <a:p>
            <a:pPr marL="914400" lvl="1" indent="-514350">
              <a:buFont typeface="Arial" pitchFamily="34" charset="0"/>
              <a:buAutoNum type="arabicPeriod" startAt="3"/>
            </a:pPr>
            <a:endParaRPr lang="en-SG" sz="2000" dirty="0">
              <a:solidFill>
                <a:schemeClr val="tx1"/>
              </a:solidFill>
            </a:endParaRPr>
          </a:p>
          <a:p>
            <a:pPr marL="914400" lvl="1" indent="-514350">
              <a:buFont typeface="Arial" pitchFamily="34" charset="0"/>
              <a:buAutoNum type="arabicPeriod" startAt="3"/>
            </a:pPr>
            <a:r>
              <a:rPr lang="en-SG" sz="2000" dirty="0">
                <a:solidFill>
                  <a:schemeClr val="tx1"/>
                </a:solidFill>
              </a:rPr>
              <a:t>The project must be completed within 12 months from the date of HPB’s in-principle approval</a:t>
            </a:r>
            <a:r>
              <a:rPr lang="en-SG" sz="2000" dirty="0" smtClean="0">
                <a:solidFill>
                  <a:schemeClr val="tx1"/>
                </a:solidFill>
              </a:rPr>
              <a:t>.</a:t>
            </a:r>
          </a:p>
          <a:p>
            <a:pPr marL="914400" lvl="1" indent="-514350">
              <a:buFont typeface="Arial" pitchFamily="34" charset="0"/>
              <a:buAutoNum type="arabicPeriod" startAt="3"/>
            </a:pPr>
            <a:endParaRPr lang="en-SG" sz="2000" dirty="0">
              <a:solidFill>
                <a:schemeClr val="tx1"/>
              </a:solidFill>
            </a:endParaRPr>
          </a:p>
          <a:p>
            <a:pPr marL="914400" lvl="1" indent="-514350">
              <a:buAutoNum type="arabicPeriod" startAt="3"/>
            </a:pPr>
            <a:r>
              <a:rPr lang="en-SG" sz="2000" dirty="0" smtClean="0">
                <a:solidFill>
                  <a:schemeClr val="tx1"/>
                </a:solidFill>
              </a:rPr>
              <a:t>All payments must be made within 12 months from the date of HPB’s in-principle approval. </a:t>
            </a:r>
          </a:p>
          <a:p>
            <a:pPr marL="914400" lvl="1" indent="-514350">
              <a:buAutoNum type="arabicPeriod" startAt="3"/>
            </a:pPr>
            <a:endParaRPr lang="en-SG" sz="2000" dirty="0">
              <a:solidFill>
                <a:schemeClr val="tx1"/>
              </a:solidFill>
            </a:endParaRPr>
          </a:p>
          <a:p>
            <a:pPr marL="914400" lvl="1" indent="-514350">
              <a:buAutoNum type="arabicPeriod" startAt="3"/>
            </a:pPr>
            <a:r>
              <a:rPr lang="en-SG" sz="2000" dirty="0" smtClean="0">
                <a:solidFill>
                  <a:schemeClr val="tx1"/>
                </a:solidFill>
              </a:rPr>
              <a:t>At least 80% of the approved Grant amount must be utilised. </a:t>
            </a:r>
          </a:p>
          <a:p>
            <a:endParaRPr lang="en-SG" sz="2000" dirty="0">
              <a:solidFill>
                <a:schemeClr val="tx1"/>
              </a:solidFill>
            </a:endParaRPr>
          </a:p>
        </p:txBody>
      </p:sp>
    </p:spTree>
    <p:extLst>
      <p:ext uri="{BB962C8B-B14F-4D97-AF65-F5344CB8AC3E}">
        <p14:creationId xmlns:p14="http://schemas.microsoft.com/office/powerpoint/2010/main" val="1833022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dirty="0" smtClean="0">
                <a:solidFill>
                  <a:srgbClr val="0070C0"/>
                </a:solidFill>
              </a:rPr>
              <a:t>HOW is my organisation reimbursed?</a:t>
            </a:r>
            <a:endParaRPr lang="en-SG" dirty="0">
              <a:solidFill>
                <a:srgbClr val="0070C0"/>
              </a:solidFill>
            </a:endParaRPr>
          </a:p>
        </p:txBody>
      </p:sp>
      <p:sp>
        <p:nvSpPr>
          <p:cNvPr id="3" name="Content Placeholder 2"/>
          <p:cNvSpPr>
            <a:spLocks noGrp="1"/>
          </p:cNvSpPr>
          <p:nvPr>
            <p:ph idx="1"/>
          </p:nvPr>
        </p:nvSpPr>
        <p:spPr/>
        <p:txBody>
          <a:bodyPr>
            <a:normAutofit lnSpcReduction="10000"/>
          </a:bodyPr>
          <a:lstStyle/>
          <a:p>
            <a:pPr marL="0" indent="0">
              <a:buNone/>
            </a:pPr>
            <a:r>
              <a:rPr lang="en-SG" dirty="0" smtClean="0">
                <a:solidFill>
                  <a:schemeClr val="tx1"/>
                </a:solidFill>
              </a:rPr>
              <a:t>The Grant will be disbursed upon completion of the project. To seek reimbursement, documents to be submitted to HPB:</a:t>
            </a:r>
          </a:p>
          <a:p>
            <a:pPr marL="0" indent="0">
              <a:buNone/>
            </a:pPr>
            <a:endParaRPr lang="en-SG" dirty="0" smtClean="0">
              <a:solidFill>
                <a:schemeClr val="tx1"/>
              </a:solidFill>
            </a:endParaRPr>
          </a:p>
          <a:p>
            <a:pPr marL="457200" indent="-457200">
              <a:buFont typeface="+mj-lt"/>
              <a:buAutoNum type="arabicPeriod"/>
            </a:pPr>
            <a:r>
              <a:rPr lang="en-SG" dirty="0" smtClean="0">
                <a:solidFill>
                  <a:schemeClr val="tx1"/>
                </a:solidFill>
              </a:rPr>
              <a:t>Photocopies of receipts, payment vouchers or audited statement of payment</a:t>
            </a:r>
          </a:p>
          <a:p>
            <a:pPr marL="457200" indent="-457200">
              <a:buFont typeface="+mj-lt"/>
              <a:buAutoNum type="arabicPeriod"/>
            </a:pPr>
            <a:r>
              <a:rPr lang="en-SG" dirty="0" smtClean="0">
                <a:solidFill>
                  <a:schemeClr val="tx1"/>
                </a:solidFill>
              </a:rPr>
              <a:t>Completed </a:t>
            </a:r>
            <a:r>
              <a:rPr lang="en-SG" b="1" dirty="0" smtClean="0">
                <a:solidFill>
                  <a:srgbClr val="FF0000"/>
                </a:solidFill>
                <a:effectLst>
                  <a:outerShdw blurRad="38100" dist="38100" dir="2700000" algn="tl">
                    <a:srgbClr val="000000">
                      <a:alpha val="43137"/>
                    </a:srgbClr>
                  </a:outerShdw>
                </a:effectLst>
              </a:rPr>
              <a:t>Interbank GIRO Form </a:t>
            </a:r>
          </a:p>
          <a:p>
            <a:pPr marL="457200" indent="-457200">
              <a:buFont typeface="+mj-lt"/>
              <a:buAutoNum type="arabicPeriod"/>
            </a:pPr>
            <a:r>
              <a:rPr lang="en-SG" dirty="0" smtClean="0">
                <a:solidFill>
                  <a:schemeClr val="tx1"/>
                </a:solidFill>
              </a:rPr>
              <a:t>Completed Grant Reimbursement Form</a:t>
            </a:r>
          </a:p>
          <a:p>
            <a:pPr marL="457200" indent="-457200">
              <a:buFont typeface="+mj-lt"/>
              <a:buAutoNum type="arabicPeriod"/>
            </a:pPr>
            <a:endParaRPr lang="en-SG" dirty="0" smtClean="0">
              <a:solidFill>
                <a:schemeClr val="tx1"/>
              </a:solidFill>
            </a:endParaRPr>
          </a:p>
          <a:p>
            <a:pPr marL="457200" indent="-457200">
              <a:buFont typeface="+mj-lt"/>
              <a:buAutoNum type="arabicPeriod"/>
            </a:pPr>
            <a:r>
              <a:rPr lang="en-SG" dirty="0" smtClean="0">
                <a:solidFill>
                  <a:schemeClr val="tx1"/>
                </a:solidFill>
              </a:rPr>
              <a:t>The amount reimbursed will be based on principal sum and excludes GST. </a:t>
            </a:r>
            <a:r>
              <a:rPr lang="en-SG" dirty="0" smtClean="0">
                <a:solidFill>
                  <a:srgbClr val="FF0000"/>
                </a:solidFill>
                <a:effectLst>
                  <a:outerShdw blurRad="38100" dist="38100" dir="2700000" algn="tl">
                    <a:srgbClr val="000000">
                      <a:alpha val="43137"/>
                    </a:srgbClr>
                  </a:outerShdw>
                </a:effectLst>
              </a:rPr>
              <a:t>All payment will be made via GIRO</a:t>
            </a:r>
            <a:r>
              <a:rPr lang="en-SG" dirty="0" smtClean="0">
                <a:solidFill>
                  <a:schemeClr val="tx1"/>
                </a:solidFill>
              </a:rPr>
              <a:t>. </a:t>
            </a:r>
          </a:p>
          <a:p>
            <a:endParaRPr lang="en-SG" dirty="0">
              <a:solidFill>
                <a:schemeClr val="tx1"/>
              </a:solidFill>
            </a:endParaRPr>
          </a:p>
        </p:txBody>
      </p:sp>
    </p:spTree>
    <p:extLst>
      <p:ext uri="{BB962C8B-B14F-4D97-AF65-F5344CB8AC3E}">
        <p14:creationId xmlns:p14="http://schemas.microsoft.com/office/powerpoint/2010/main" val="3394028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572000"/>
            <a:ext cx="9361040" cy="1600200"/>
          </a:xfrm>
        </p:spPr>
        <p:txBody>
          <a:bodyPr>
            <a:normAutofit fontScale="90000"/>
          </a:bodyPr>
          <a:lstStyle/>
          <a:p>
            <a:r>
              <a:rPr lang="en-SG" b="1" dirty="0" smtClean="0">
                <a:solidFill>
                  <a:srgbClr val="0070C0"/>
                </a:solidFill>
              </a:rPr>
              <a:t>How do we </a:t>
            </a:r>
            <a:r>
              <a:rPr lang="en-SG" b="1" dirty="0">
                <a:solidFill>
                  <a:srgbClr val="0070C0"/>
                </a:solidFill>
              </a:rPr>
              <a:t>submit the </a:t>
            </a:r>
            <a:r>
              <a:rPr lang="en-SG" b="1" dirty="0" smtClean="0">
                <a:solidFill>
                  <a:srgbClr val="0070C0"/>
                </a:solidFill>
              </a:rPr>
              <a:t>grant </a:t>
            </a:r>
            <a:r>
              <a:rPr lang="en-SG" b="1" dirty="0">
                <a:solidFill>
                  <a:srgbClr val="0070C0"/>
                </a:solidFill>
              </a:rPr>
              <a:t>for reimbursement? </a:t>
            </a:r>
            <a:endParaRPr lang="en-SG" dirty="0">
              <a:solidFill>
                <a:srgbClr val="0070C0"/>
              </a:solidFill>
            </a:endParaRPr>
          </a:p>
        </p:txBody>
      </p:sp>
      <p:sp>
        <p:nvSpPr>
          <p:cNvPr id="3" name="Content Placeholder 2"/>
          <p:cNvSpPr>
            <a:spLocks noGrp="1"/>
          </p:cNvSpPr>
          <p:nvPr>
            <p:ph idx="1"/>
          </p:nvPr>
        </p:nvSpPr>
        <p:spPr/>
        <p:txBody>
          <a:bodyPr>
            <a:normAutofit lnSpcReduction="10000"/>
          </a:bodyPr>
          <a:lstStyle/>
          <a:p>
            <a:r>
              <a:rPr lang="en-SG" dirty="0">
                <a:solidFill>
                  <a:schemeClr val="tx1"/>
                </a:solidFill>
              </a:rPr>
              <a:t>The project must be completed within 12 months from the date of HPB’s in-principle approval. Expenses will be paid at the end of the project based on satisfactory completion of all the items listed in the approved proposal. </a:t>
            </a:r>
            <a:endParaRPr lang="en-SG" dirty="0" smtClean="0">
              <a:solidFill>
                <a:schemeClr val="tx1"/>
              </a:solidFill>
            </a:endParaRPr>
          </a:p>
          <a:p>
            <a:endParaRPr lang="en-US" dirty="0">
              <a:solidFill>
                <a:schemeClr val="tx1"/>
              </a:solidFill>
            </a:endParaRPr>
          </a:p>
          <a:p>
            <a:r>
              <a:rPr lang="en-SG" dirty="0">
                <a:solidFill>
                  <a:schemeClr val="tx1"/>
                </a:solidFill>
              </a:rPr>
              <a:t>To seek reimbursement, please submit the Grant Reimbursement Form printed on organisation letterhead, with photocopies (readable) of receipts, payment vouchers or statement of payment to HPB. </a:t>
            </a:r>
          </a:p>
        </p:txBody>
      </p:sp>
    </p:spTree>
    <p:extLst>
      <p:ext uri="{BB962C8B-B14F-4D97-AF65-F5344CB8AC3E}">
        <p14:creationId xmlns:p14="http://schemas.microsoft.com/office/powerpoint/2010/main" val="1722855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698432" cy="1600200"/>
          </a:xfrm>
        </p:spPr>
        <p:txBody>
          <a:bodyPr>
            <a:normAutofit fontScale="90000"/>
          </a:bodyPr>
          <a:lstStyle/>
          <a:p>
            <a:r>
              <a:rPr lang="en-SG" b="1" dirty="0" smtClean="0">
                <a:solidFill>
                  <a:srgbClr val="0070C0"/>
                </a:solidFill>
              </a:rPr>
              <a:t>When and how long will we receive our reimbursement</a:t>
            </a:r>
            <a:r>
              <a:rPr lang="en-SG" b="1" dirty="0">
                <a:solidFill>
                  <a:srgbClr val="0070C0"/>
                </a:solidFill>
              </a:rPr>
              <a:t>? </a:t>
            </a:r>
            <a:endParaRPr lang="en-SG" dirty="0">
              <a:solidFill>
                <a:srgbClr val="0070C0"/>
              </a:solidFill>
            </a:endParaRPr>
          </a:p>
        </p:txBody>
      </p:sp>
      <p:sp>
        <p:nvSpPr>
          <p:cNvPr id="3" name="Content Placeholder 2"/>
          <p:cNvSpPr>
            <a:spLocks noGrp="1"/>
          </p:cNvSpPr>
          <p:nvPr>
            <p:ph idx="1"/>
          </p:nvPr>
        </p:nvSpPr>
        <p:spPr/>
        <p:txBody>
          <a:bodyPr>
            <a:normAutofit/>
          </a:bodyPr>
          <a:lstStyle/>
          <a:p>
            <a:r>
              <a:rPr lang="en-SG" sz="2800" dirty="0">
                <a:solidFill>
                  <a:schemeClr val="tx1"/>
                </a:solidFill>
              </a:rPr>
              <a:t>The reimbursement process takes approximately 15 working days from the date of reimbursement submission. Organisation will receive payment via </a:t>
            </a:r>
            <a:r>
              <a:rPr lang="en-SG" sz="2800" b="1" dirty="0">
                <a:solidFill>
                  <a:srgbClr val="FF0000"/>
                </a:solidFill>
              </a:rPr>
              <a:t>GIRO</a:t>
            </a:r>
            <a:r>
              <a:rPr lang="en-SG" sz="2800" dirty="0">
                <a:solidFill>
                  <a:schemeClr val="tx1"/>
                </a:solidFill>
              </a:rPr>
              <a:t> about 30 days from the date of approval of the reimbursement claim.</a:t>
            </a:r>
          </a:p>
        </p:txBody>
      </p:sp>
    </p:spTree>
    <p:extLst>
      <p:ext uri="{BB962C8B-B14F-4D97-AF65-F5344CB8AC3E}">
        <p14:creationId xmlns:p14="http://schemas.microsoft.com/office/powerpoint/2010/main" val="78274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572000"/>
            <a:ext cx="8676456" cy="1600200"/>
          </a:xfrm>
        </p:spPr>
        <p:txBody>
          <a:bodyPr>
            <a:normAutofit fontScale="90000"/>
          </a:bodyPr>
          <a:lstStyle/>
          <a:p>
            <a:r>
              <a:rPr lang="en-SG" b="1" dirty="0">
                <a:solidFill>
                  <a:srgbClr val="0070C0"/>
                </a:solidFill>
              </a:rPr>
              <a:t>I</a:t>
            </a:r>
            <a:r>
              <a:rPr lang="en-SG" b="1" dirty="0" smtClean="0">
                <a:solidFill>
                  <a:srgbClr val="0070C0"/>
                </a:solidFill>
              </a:rPr>
              <a:t>f we </a:t>
            </a:r>
            <a:r>
              <a:rPr lang="en-SG" b="1" dirty="0">
                <a:solidFill>
                  <a:srgbClr val="0070C0"/>
                </a:solidFill>
              </a:rPr>
              <a:t>utilised more / less than the approved project budget?</a:t>
            </a:r>
            <a:endParaRPr lang="en-SG" dirty="0">
              <a:solidFill>
                <a:srgbClr val="0070C0"/>
              </a:solidFill>
            </a:endParaRPr>
          </a:p>
        </p:txBody>
      </p:sp>
      <p:sp>
        <p:nvSpPr>
          <p:cNvPr id="3" name="Content Placeholder 2"/>
          <p:cNvSpPr>
            <a:spLocks noGrp="1"/>
          </p:cNvSpPr>
          <p:nvPr>
            <p:ph idx="1"/>
          </p:nvPr>
        </p:nvSpPr>
        <p:spPr>
          <a:xfrm>
            <a:off x="762000" y="694928"/>
            <a:ext cx="7543800" cy="3886200"/>
          </a:xfrm>
        </p:spPr>
        <p:txBody>
          <a:bodyPr>
            <a:normAutofit fontScale="92500" lnSpcReduction="20000"/>
          </a:bodyPr>
          <a:lstStyle/>
          <a:p>
            <a:pPr marL="457200" indent="-457200">
              <a:buFont typeface="+mj-lt"/>
              <a:buAutoNum type="arabicPeriod"/>
            </a:pPr>
            <a:r>
              <a:rPr lang="en-SG" dirty="0">
                <a:solidFill>
                  <a:schemeClr val="tx1"/>
                </a:solidFill>
              </a:rPr>
              <a:t>The amount reimbursable will be based on the “in-principle” approval. All grants approved must fulfil the criteria of 80% utilisation (e.g. if in-principle approved budget is $10,000, organisation must utilise up to $8,000). </a:t>
            </a:r>
            <a:endParaRPr lang="en-SG" dirty="0" smtClean="0">
              <a:solidFill>
                <a:schemeClr val="tx1"/>
              </a:solidFill>
            </a:endParaRPr>
          </a:p>
          <a:p>
            <a:pPr marL="457200" indent="-457200">
              <a:buFont typeface="+mj-lt"/>
              <a:buAutoNum type="arabicPeriod"/>
            </a:pPr>
            <a:endParaRPr lang="en-US" dirty="0">
              <a:solidFill>
                <a:schemeClr val="tx1"/>
              </a:solidFill>
            </a:endParaRPr>
          </a:p>
          <a:p>
            <a:pPr marL="457200" indent="-457200">
              <a:buFont typeface="+mj-lt"/>
              <a:buAutoNum type="arabicPeriod"/>
            </a:pPr>
            <a:r>
              <a:rPr lang="en-SG" dirty="0">
                <a:solidFill>
                  <a:schemeClr val="tx1"/>
                </a:solidFill>
              </a:rPr>
              <a:t>If actual expenditure is more than the budgeted amount, the final reimbursement amount will be based on the amount approved in-principle. </a:t>
            </a:r>
            <a:br>
              <a:rPr lang="en-SG" dirty="0">
                <a:solidFill>
                  <a:schemeClr val="tx1"/>
                </a:solidFill>
              </a:rPr>
            </a:br>
            <a:r>
              <a:rPr lang="en-SG" dirty="0">
                <a:solidFill>
                  <a:schemeClr val="tx1"/>
                </a:solidFill>
              </a:rPr>
              <a:t>If actual expenditure is less than the budgeted amount, the final reimbursement amount will be reduced accordingly</a:t>
            </a:r>
            <a:r>
              <a:rPr lang="en-SG" dirty="0" smtClean="0">
                <a:solidFill>
                  <a:schemeClr val="tx1"/>
                </a:solidFill>
              </a:rPr>
              <a:t>.</a:t>
            </a:r>
          </a:p>
          <a:p>
            <a:pPr marL="457200" indent="-457200">
              <a:buFont typeface="+mj-lt"/>
              <a:buAutoNum type="arabicPeriod"/>
            </a:pPr>
            <a:endParaRPr lang="en-SG" dirty="0">
              <a:solidFill>
                <a:schemeClr val="tx1"/>
              </a:solidFill>
            </a:endParaRPr>
          </a:p>
          <a:p>
            <a:pPr marL="457200" indent="-457200">
              <a:buFont typeface="+mj-lt"/>
              <a:buAutoNum type="arabicPeriod"/>
            </a:pPr>
            <a:r>
              <a:rPr lang="en-SG" b="1" dirty="0">
                <a:solidFill>
                  <a:schemeClr val="tx1"/>
                </a:solidFill>
              </a:rPr>
              <a:t>Note</a:t>
            </a:r>
            <a:r>
              <a:rPr lang="en-SG" dirty="0">
                <a:solidFill>
                  <a:schemeClr val="tx1"/>
                </a:solidFill>
              </a:rPr>
              <a:t> : The Grant does not fund the GST component charged by service provider. </a:t>
            </a:r>
          </a:p>
          <a:p>
            <a:pPr marL="0" indent="0">
              <a:buNone/>
            </a:pPr>
            <a:endParaRPr lang="en-SG" dirty="0"/>
          </a:p>
        </p:txBody>
      </p:sp>
    </p:spTree>
    <p:extLst>
      <p:ext uri="{BB962C8B-B14F-4D97-AF65-F5344CB8AC3E}">
        <p14:creationId xmlns:p14="http://schemas.microsoft.com/office/powerpoint/2010/main" val="1730864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709120"/>
            <a:ext cx="8274496" cy="1600200"/>
          </a:xfrm>
        </p:spPr>
        <p:txBody>
          <a:bodyPr>
            <a:normAutofit fontScale="90000"/>
          </a:bodyPr>
          <a:lstStyle/>
          <a:p>
            <a:r>
              <a:rPr lang="en-US" dirty="0" smtClean="0">
                <a:solidFill>
                  <a:srgbClr val="0070C0"/>
                </a:solidFill>
              </a:rPr>
              <a:t>*Sample* Annual Workplace Health Promotion Framework</a:t>
            </a:r>
            <a:endParaRPr lang="en-SG" dirty="0">
              <a:solidFill>
                <a:srgbClr val="0070C0"/>
              </a:solidFill>
            </a:endParaRPr>
          </a:p>
        </p:txBody>
      </p:sp>
      <p:sp>
        <p:nvSpPr>
          <p:cNvPr id="3" name="Rectangle 2"/>
          <p:cNvSpPr/>
          <p:nvPr/>
        </p:nvSpPr>
        <p:spPr>
          <a:xfrm>
            <a:off x="251520" y="889844"/>
            <a:ext cx="8892480" cy="3785652"/>
          </a:xfrm>
          <a:prstGeom prst="rect">
            <a:avLst/>
          </a:prstGeom>
        </p:spPr>
        <p:txBody>
          <a:bodyPr wrap="square">
            <a:spAutoFit/>
          </a:bodyPr>
          <a:lstStyle/>
          <a:p>
            <a:r>
              <a:rPr lang="en-US" b="1" cap="all" dirty="0"/>
              <a:t>Project</a:t>
            </a:r>
            <a:r>
              <a:rPr lang="en-US" b="1" dirty="0"/>
              <a:t> TITLE: </a:t>
            </a:r>
            <a:r>
              <a:rPr lang="en-US" b="1" dirty="0">
                <a:solidFill>
                  <a:srgbClr val="FF0000"/>
                </a:solidFill>
              </a:rPr>
              <a:t>Weight Management </a:t>
            </a:r>
            <a:r>
              <a:rPr lang="en-US" b="1" dirty="0" err="1">
                <a:solidFill>
                  <a:srgbClr val="FF0000"/>
                </a:solidFill>
              </a:rPr>
              <a:t>Programme</a:t>
            </a:r>
            <a:endParaRPr lang="en-SG" b="1" dirty="0">
              <a:solidFill>
                <a:srgbClr val="FF0000"/>
              </a:solidFill>
            </a:endParaRPr>
          </a:p>
          <a:p>
            <a:r>
              <a:rPr lang="en-US" dirty="0"/>
              <a:t>            </a:t>
            </a:r>
            <a:endParaRPr lang="en-SG" dirty="0"/>
          </a:p>
          <a:p>
            <a:pPr lvl="0"/>
            <a:r>
              <a:rPr lang="en-US" b="1" cap="all" dirty="0"/>
              <a:t>Project Objectives :</a:t>
            </a:r>
            <a:endParaRPr lang="en-SG" dirty="0"/>
          </a:p>
          <a:p>
            <a:pPr lvl="0"/>
            <a:r>
              <a:rPr lang="en-US" b="1" u="sng" dirty="0">
                <a:solidFill>
                  <a:srgbClr val="FF0000"/>
                </a:solidFill>
              </a:rPr>
              <a:t>To obtain baseline data on health practices and health status of employees by Dec 2006</a:t>
            </a:r>
            <a:endParaRPr lang="en-SG" b="1" dirty="0">
              <a:solidFill>
                <a:srgbClr val="FF0000"/>
              </a:solidFill>
            </a:endParaRPr>
          </a:p>
          <a:p>
            <a:pPr lvl="0"/>
            <a:r>
              <a:rPr lang="en-US" b="1" u="sng" dirty="0">
                <a:solidFill>
                  <a:srgbClr val="FF0000"/>
                </a:solidFill>
              </a:rPr>
              <a:t>To reduce the proportion of staff with BMI ≥ 25 (overweight) from 14% to 10% by Dec 2006</a:t>
            </a:r>
            <a:endParaRPr lang="en-SG" b="1" dirty="0">
              <a:solidFill>
                <a:srgbClr val="FF0000"/>
              </a:solidFill>
            </a:endParaRPr>
          </a:p>
          <a:p>
            <a:r>
              <a:rPr lang="en-US" dirty="0"/>
              <a:t> </a:t>
            </a:r>
            <a:endParaRPr lang="en-US" dirty="0" smtClean="0"/>
          </a:p>
          <a:p>
            <a:r>
              <a:rPr lang="en-US" dirty="0" smtClean="0"/>
              <a:t>Start time: </a:t>
            </a:r>
            <a:r>
              <a:rPr lang="en-US" u="sng" dirty="0"/>
              <a:t>10 /January/ </a:t>
            </a:r>
            <a:r>
              <a:rPr lang="en-US" u="sng" dirty="0" smtClean="0"/>
              <a:t>06</a:t>
            </a:r>
          </a:p>
          <a:p>
            <a:r>
              <a:rPr lang="en-US" dirty="0" smtClean="0"/>
              <a:t>End time: </a:t>
            </a:r>
            <a:r>
              <a:rPr lang="en-US" u="sng" dirty="0"/>
              <a:t>15 /October/ </a:t>
            </a:r>
            <a:r>
              <a:rPr lang="en-US" u="sng" dirty="0" smtClean="0"/>
              <a:t>06</a:t>
            </a:r>
          </a:p>
          <a:p>
            <a:r>
              <a:rPr lang="en-US" b="1" dirty="0" smtClean="0">
                <a:solidFill>
                  <a:srgbClr val="FF0000"/>
                </a:solidFill>
              </a:rPr>
              <a:t>Lets say over the period of 10 months, reflect here in as an example</a:t>
            </a:r>
            <a:endParaRPr lang="en-SG" b="1" dirty="0">
              <a:solidFill>
                <a:srgbClr val="FF0000"/>
              </a:solidFill>
            </a:endParaRPr>
          </a:p>
          <a:p>
            <a:r>
              <a:rPr lang="en-US" dirty="0"/>
              <a:t> </a:t>
            </a:r>
            <a:endParaRPr lang="en-SG" dirty="0"/>
          </a:p>
          <a:p>
            <a:pPr lvl="0"/>
            <a:r>
              <a:rPr lang="en-US" b="1" dirty="0"/>
              <a:t>PROJECT BUDGET &amp; </a:t>
            </a:r>
            <a:r>
              <a:rPr lang="en-US" b="1" dirty="0" smtClean="0"/>
              <a:t>INTERVENTIONS: </a:t>
            </a:r>
            <a:r>
              <a:rPr lang="en-US" b="1" dirty="0" smtClean="0">
                <a:solidFill>
                  <a:srgbClr val="FF0000"/>
                </a:solidFill>
              </a:rPr>
              <a:t>What is to be done during that time</a:t>
            </a:r>
          </a:p>
          <a:p>
            <a:pPr lvl="0"/>
            <a:r>
              <a:rPr lang="en-US" sz="2400" b="1" dirty="0" smtClean="0">
                <a:solidFill>
                  <a:srgbClr val="FF0000"/>
                </a:solidFill>
              </a:rPr>
              <a:t>In the next slide</a:t>
            </a:r>
            <a:endParaRPr lang="en-SG" sz="2400" b="1" dirty="0">
              <a:solidFill>
                <a:srgbClr val="FF0000"/>
              </a:solidFill>
            </a:endParaRPr>
          </a:p>
        </p:txBody>
      </p:sp>
    </p:spTree>
    <p:extLst>
      <p:ext uri="{BB962C8B-B14F-4D97-AF65-F5344CB8AC3E}">
        <p14:creationId xmlns:p14="http://schemas.microsoft.com/office/powerpoint/2010/main" val="24798238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709120"/>
            <a:ext cx="8274496" cy="1600200"/>
          </a:xfrm>
        </p:spPr>
        <p:txBody>
          <a:bodyPr>
            <a:normAutofit fontScale="90000"/>
          </a:bodyPr>
          <a:lstStyle/>
          <a:p>
            <a:r>
              <a:rPr lang="en-US" dirty="0" smtClean="0">
                <a:solidFill>
                  <a:srgbClr val="0070C0"/>
                </a:solidFill>
              </a:rPr>
              <a:t>*Sample* Annual Workplace Health Promotion Framework</a:t>
            </a:r>
            <a:endParaRPr lang="en-SG" dirty="0">
              <a:solidFill>
                <a:srgbClr val="0070C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684824660"/>
              </p:ext>
            </p:extLst>
          </p:nvPr>
        </p:nvGraphicFramePr>
        <p:xfrm>
          <a:off x="323528" y="476672"/>
          <a:ext cx="8712968" cy="4213139"/>
        </p:xfrm>
        <a:graphic>
          <a:graphicData uri="http://schemas.openxmlformats.org/drawingml/2006/table">
            <a:tbl>
              <a:tblPr>
                <a:tableStyleId>{616DA210-FB5B-4158-B5E0-FEB733F419BA}</a:tableStyleId>
              </a:tblPr>
              <a:tblGrid>
                <a:gridCol w="474773"/>
                <a:gridCol w="2614770"/>
                <a:gridCol w="1266061"/>
                <a:gridCol w="1266061"/>
                <a:gridCol w="1107805"/>
                <a:gridCol w="1983498"/>
              </a:tblGrid>
              <a:tr h="725327">
                <a:tc>
                  <a:txBody>
                    <a:bodyPr/>
                    <a:lstStyle/>
                    <a:p>
                      <a:pPr algn="ctr">
                        <a:spcAft>
                          <a:spcPts val="0"/>
                        </a:spcAft>
                      </a:pPr>
                      <a:endParaRPr lang="en-US" sz="1400" b="1" dirty="0" smtClean="0">
                        <a:effectLst/>
                      </a:endParaRPr>
                    </a:p>
                    <a:p>
                      <a:pPr algn="ctr">
                        <a:spcAft>
                          <a:spcPts val="0"/>
                        </a:spcAft>
                      </a:pPr>
                      <a:r>
                        <a:rPr lang="en-US" sz="1400" b="1" dirty="0" smtClean="0">
                          <a:effectLst/>
                        </a:rPr>
                        <a:t>S/N</a:t>
                      </a:r>
                      <a:endParaRPr lang="en-SG" sz="1400" b="1" dirty="0">
                        <a:effectLst/>
                        <a:latin typeface="Times New Roman"/>
                      </a:endParaRPr>
                    </a:p>
                  </a:txBody>
                  <a:tcPr marL="25400" marR="25400" marT="0" marB="0">
                    <a:solidFill>
                      <a:schemeClr val="accent1">
                        <a:lumMod val="60000"/>
                        <a:lumOff val="40000"/>
                      </a:schemeClr>
                    </a:solidFill>
                  </a:tcPr>
                </a:tc>
                <a:tc>
                  <a:txBody>
                    <a:bodyPr/>
                    <a:lstStyle/>
                    <a:p>
                      <a:pPr marL="68580" marR="68580" algn="ctr">
                        <a:lnSpc>
                          <a:spcPts val="1200"/>
                        </a:lnSpc>
                        <a:spcAft>
                          <a:spcPts val="0"/>
                        </a:spcAft>
                      </a:pPr>
                      <a:endParaRPr lang="en-US" sz="1400" b="1" dirty="0" smtClean="0">
                        <a:effectLst/>
                      </a:endParaRPr>
                    </a:p>
                    <a:p>
                      <a:pPr marL="68580" marR="68580" algn="ctr">
                        <a:lnSpc>
                          <a:spcPts val="1200"/>
                        </a:lnSpc>
                        <a:spcAft>
                          <a:spcPts val="0"/>
                        </a:spcAft>
                      </a:pPr>
                      <a:r>
                        <a:rPr lang="en-US" sz="1400" b="1" dirty="0" smtClean="0">
                          <a:effectLst/>
                        </a:rPr>
                        <a:t>Items</a:t>
                      </a:r>
                      <a:endParaRPr lang="en-SG" sz="1400" b="1" dirty="0">
                        <a:effectLst/>
                      </a:endParaRPr>
                    </a:p>
                    <a:p>
                      <a:pPr marL="68580" marR="68580" algn="ctr">
                        <a:lnSpc>
                          <a:spcPts val="1200"/>
                        </a:lnSpc>
                        <a:spcAft>
                          <a:spcPts val="0"/>
                        </a:spcAft>
                      </a:pPr>
                      <a:r>
                        <a:rPr lang="en-US" sz="1400" b="1" dirty="0">
                          <a:effectLst/>
                        </a:rPr>
                        <a:t>(as reflected in the approved project)</a:t>
                      </a:r>
                      <a:endParaRPr lang="en-SG" sz="1400" b="1" dirty="0">
                        <a:effectLst/>
                        <a:latin typeface="Times New Roman"/>
                        <a:ea typeface="Times New Roman"/>
                      </a:endParaRPr>
                    </a:p>
                  </a:txBody>
                  <a:tcPr marL="25400" marR="25400" marT="0" marB="0">
                    <a:solidFill>
                      <a:schemeClr val="accent1">
                        <a:lumMod val="60000"/>
                        <a:lumOff val="40000"/>
                      </a:schemeClr>
                    </a:solidFill>
                  </a:tcPr>
                </a:tc>
                <a:tc>
                  <a:txBody>
                    <a:bodyPr/>
                    <a:lstStyle/>
                    <a:p>
                      <a:pPr marL="68580" marR="68580" algn="ctr">
                        <a:lnSpc>
                          <a:spcPts val="1200"/>
                        </a:lnSpc>
                        <a:spcAft>
                          <a:spcPts val="0"/>
                        </a:spcAft>
                      </a:pPr>
                      <a:endParaRPr lang="en-US" sz="1400" b="1" dirty="0" smtClean="0">
                        <a:effectLst/>
                      </a:endParaRPr>
                    </a:p>
                    <a:p>
                      <a:pPr marL="68580" marR="68580" algn="ctr">
                        <a:lnSpc>
                          <a:spcPts val="1200"/>
                        </a:lnSpc>
                        <a:spcAft>
                          <a:spcPts val="0"/>
                        </a:spcAft>
                      </a:pPr>
                      <a:r>
                        <a:rPr lang="en-US" sz="1400" b="1" dirty="0" smtClean="0">
                          <a:effectLst/>
                        </a:rPr>
                        <a:t>Principal </a:t>
                      </a:r>
                      <a:r>
                        <a:rPr lang="en-US" sz="1400" b="1" dirty="0">
                          <a:effectLst/>
                        </a:rPr>
                        <a:t>Amount (</a:t>
                      </a:r>
                      <a:r>
                        <a:rPr lang="en-US" sz="1400" b="1" dirty="0" err="1">
                          <a:effectLst/>
                        </a:rPr>
                        <a:t>NoGST</a:t>
                      </a:r>
                      <a:r>
                        <a:rPr lang="en-US" sz="1400" b="1" dirty="0">
                          <a:effectLst/>
                        </a:rPr>
                        <a:t>)</a:t>
                      </a:r>
                      <a:endParaRPr lang="en-SG" sz="1400" b="1" dirty="0">
                        <a:effectLst/>
                      </a:endParaRPr>
                    </a:p>
                    <a:p>
                      <a:pPr marL="68580" marR="68580" algn="ctr">
                        <a:lnSpc>
                          <a:spcPts val="1200"/>
                        </a:lnSpc>
                        <a:spcAft>
                          <a:spcPts val="0"/>
                        </a:spcAft>
                      </a:pPr>
                      <a:r>
                        <a:rPr lang="en-US" sz="1400" b="1" dirty="0">
                          <a:effectLst/>
                        </a:rPr>
                        <a:t>$</a:t>
                      </a:r>
                      <a:endParaRPr lang="en-SG" sz="1400" b="1" dirty="0">
                        <a:effectLst/>
                        <a:latin typeface="Times New Roman"/>
                        <a:ea typeface="Times New Roman"/>
                      </a:endParaRPr>
                    </a:p>
                  </a:txBody>
                  <a:tcPr marL="25400" marR="25400" marT="0" marB="0">
                    <a:solidFill>
                      <a:schemeClr val="accent1">
                        <a:lumMod val="60000"/>
                        <a:lumOff val="40000"/>
                      </a:schemeClr>
                    </a:solidFill>
                  </a:tcPr>
                </a:tc>
                <a:tc>
                  <a:txBody>
                    <a:bodyPr/>
                    <a:lstStyle/>
                    <a:p>
                      <a:pPr marL="68580" marR="68580" algn="ctr">
                        <a:lnSpc>
                          <a:spcPts val="1200"/>
                        </a:lnSpc>
                        <a:spcAft>
                          <a:spcPts val="0"/>
                        </a:spcAft>
                      </a:pPr>
                      <a:endParaRPr lang="en-US" sz="1400" b="1" dirty="0" smtClean="0">
                        <a:effectLst/>
                      </a:endParaRPr>
                    </a:p>
                    <a:p>
                      <a:pPr marL="68580" marR="68580" algn="ctr">
                        <a:lnSpc>
                          <a:spcPts val="1200"/>
                        </a:lnSpc>
                        <a:spcAft>
                          <a:spcPts val="0"/>
                        </a:spcAft>
                      </a:pPr>
                      <a:r>
                        <a:rPr lang="en-US" sz="1400" b="1" dirty="0" smtClean="0">
                          <a:effectLst/>
                        </a:rPr>
                        <a:t>Borne </a:t>
                      </a:r>
                      <a:r>
                        <a:rPr lang="en-US" sz="1400" b="1" dirty="0">
                          <a:effectLst/>
                        </a:rPr>
                        <a:t>by </a:t>
                      </a:r>
                      <a:r>
                        <a:rPr lang="en-US" sz="1400" b="1" dirty="0" smtClean="0">
                          <a:effectLst/>
                        </a:rPr>
                        <a:t>Your </a:t>
                      </a:r>
                      <a:r>
                        <a:rPr lang="en-US" sz="1400" b="1" dirty="0">
                          <a:effectLst/>
                        </a:rPr>
                        <a:t>Co.</a:t>
                      </a:r>
                      <a:endParaRPr lang="en-SG" sz="1400" b="1" dirty="0">
                        <a:effectLst/>
                      </a:endParaRPr>
                    </a:p>
                    <a:p>
                      <a:pPr marL="68580" marR="68580" algn="ctr">
                        <a:lnSpc>
                          <a:spcPts val="1200"/>
                        </a:lnSpc>
                        <a:spcAft>
                          <a:spcPts val="0"/>
                        </a:spcAft>
                      </a:pPr>
                      <a:r>
                        <a:rPr lang="en-US" sz="1400" b="1" dirty="0">
                          <a:effectLst/>
                        </a:rPr>
                        <a:t>(No GST)</a:t>
                      </a:r>
                      <a:endParaRPr lang="en-SG" sz="1400" b="1" dirty="0">
                        <a:effectLst/>
                      </a:endParaRPr>
                    </a:p>
                    <a:p>
                      <a:pPr marL="68580" marR="68580" algn="ctr">
                        <a:lnSpc>
                          <a:spcPts val="1200"/>
                        </a:lnSpc>
                        <a:spcAft>
                          <a:spcPts val="0"/>
                        </a:spcAft>
                      </a:pPr>
                      <a:r>
                        <a:rPr lang="en-US" sz="1400" b="1" dirty="0">
                          <a:effectLst/>
                        </a:rPr>
                        <a:t>$</a:t>
                      </a:r>
                      <a:endParaRPr lang="en-SG" sz="1400" b="1" dirty="0">
                        <a:effectLst/>
                        <a:latin typeface="Times New Roman"/>
                        <a:ea typeface="Times New Roman"/>
                      </a:endParaRPr>
                    </a:p>
                  </a:txBody>
                  <a:tcPr marL="25400" marR="25400" marT="0" marB="0">
                    <a:solidFill>
                      <a:schemeClr val="accent1">
                        <a:lumMod val="60000"/>
                        <a:lumOff val="40000"/>
                      </a:schemeClr>
                    </a:solidFill>
                  </a:tcPr>
                </a:tc>
                <a:tc>
                  <a:txBody>
                    <a:bodyPr/>
                    <a:lstStyle/>
                    <a:p>
                      <a:pPr marL="68580" marR="68580" algn="ctr">
                        <a:lnSpc>
                          <a:spcPts val="1200"/>
                        </a:lnSpc>
                        <a:spcAft>
                          <a:spcPts val="0"/>
                        </a:spcAft>
                      </a:pPr>
                      <a:endParaRPr lang="en-US" sz="1400" b="1" dirty="0" smtClean="0">
                        <a:effectLst/>
                      </a:endParaRPr>
                    </a:p>
                    <a:p>
                      <a:pPr marL="68580" marR="68580" algn="ctr">
                        <a:lnSpc>
                          <a:spcPts val="1200"/>
                        </a:lnSpc>
                        <a:spcAft>
                          <a:spcPts val="0"/>
                        </a:spcAft>
                      </a:pPr>
                      <a:r>
                        <a:rPr lang="en-US" sz="1400" b="1" dirty="0" smtClean="0">
                          <a:effectLst/>
                        </a:rPr>
                        <a:t>Borne </a:t>
                      </a:r>
                      <a:r>
                        <a:rPr lang="en-US" sz="1400" b="1" dirty="0">
                          <a:effectLst/>
                        </a:rPr>
                        <a:t>by </a:t>
                      </a:r>
                      <a:endParaRPr lang="en-SG" sz="1400" b="1" dirty="0">
                        <a:effectLst/>
                      </a:endParaRPr>
                    </a:p>
                    <a:p>
                      <a:pPr marL="68580" marR="68580" algn="ctr">
                        <a:lnSpc>
                          <a:spcPts val="1200"/>
                        </a:lnSpc>
                        <a:spcAft>
                          <a:spcPts val="0"/>
                        </a:spcAft>
                      </a:pPr>
                      <a:r>
                        <a:rPr lang="en-US" sz="1400" b="1" dirty="0">
                          <a:effectLst/>
                        </a:rPr>
                        <a:t>Grant </a:t>
                      </a:r>
                      <a:endParaRPr lang="en-SG" sz="1400" b="1" dirty="0">
                        <a:effectLst/>
                      </a:endParaRPr>
                    </a:p>
                    <a:p>
                      <a:pPr marL="68580" marR="68580" algn="ctr">
                        <a:lnSpc>
                          <a:spcPts val="1200"/>
                        </a:lnSpc>
                        <a:spcAft>
                          <a:spcPts val="0"/>
                        </a:spcAft>
                      </a:pPr>
                      <a:r>
                        <a:rPr lang="en-US" sz="1400" b="1" dirty="0">
                          <a:effectLst/>
                        </a:rPr>
                        <a:t>(No GST)</a:t>
                      </a:r>
                      <a:endParaRPr lang="en-SG" sz="1400" b="1" dirty="0">
                        <a:effectLst/>
                      </a:endParaRPr>
                    </a:p>
                    <a:p>
                      <a:pPr marL="68580" marR="68580" algn="ctr">
                        <a:lnSpc>
                          <a:spcPts val="1200"/>
                        </a:lnSpc>
                        <a:spcAft>
                          <a:spcPts val="0"/>
                        </a:spcAft>
                      </a:pPr>
                      <a:r>
                        <a:rPr lang="en-US" sz="1400" b="1" dirty="0">
                          <a:effectLst/>
                        </a:rPr>
                        <a:t>$</a:t>
                      </a:r>
                      <a:endParaRPr lang="en-SG" sz="1400" b="1" dirty="0">
                        <a:effectLst/>
                        <a:latin typeface="Times New Roman"/>
                        <a:ea typeface="Times New Roman"/>
                      </a:endParaRPr>
                    </a:p>
                  </a:txBody>
                  <a:tcPr marL="25400" marR="25400" marT="0" marB="0">
                    <a:solidFill>
                      <a:schemeClr val="accent2"/>
                    </a:solidFill>
                  </a:tcPr>
                </a:tc>
                <a:tc>
                  <a:txBody>
                    <a:bodyPr/>
                    <a:lstStyle/>
                    <a:p>
                      <a:pPr marR="68580" algn="ctr">
                        <a:lnSpc>
                          <a:spcPts val="1200"/>
                        </a:lnSpc>
                        <a:spcAft>
                          <a:spcPts val="0"/>
                        </a:spcAft>
                      </a:pPr>
                      <a:endParaRPr lang="en-US" sz="1400" b="1" dirty="0" smtClean="0">
                        <a:effectLst/>
                      </a:endParaRPr>
                    </a:p>
                    <a:p>
                      <a:pPr marR="68580" algn="ctr">
                        <a:lnSpc>
                          <a:spcPts val="1200"/>
                        </a:lnSpc>
                        <a:spcAft>
                          <a:spcPts val="0"/>
                        </a:spcAft>
                      </a:pPr>
                      <a:r>
                        <a:rPr lang="en-US" sz="1400" b="1" dirty="0" smtClean="0">
                          <a:effectLst/>
                        </a:rPr>
                        <a:t>Reasons </a:t>
                      </a:r>
                      <a:r>
                        <a:rPr lang="en-US" sz="1400" b="1" dirty="0">
                          <a:effectLst/>
                        </a:rPr>
                        <a:t>for Deviation from the approved project </a:t>
                      </a:r>
                      <a:endParaRPr lang="en-SG" sz="1400" b="1" dirty="0">
                        <a:effectLst/>
                        <a:latin typeface="Times New Roman"/>
                        <a:ea typeface="Times New Roman"/>
                      </a:endParaRPr>
                    </a:p>
                  </a:txBody>
                  <a:tcPr marL="25400" marR="25400" marT="0" marB="0">
                    <a:solidFill>
                      <a:schemeClr val="accent1">
                        <a:lumMod val="60000"/>
                        <a:lumOff val="40000"/>
                      </a:schemeClr>
                    </a:solidFill>
                  </a:tcPr>
                </a:tc>
              </a:tr>
              <a:tr h="559215">
                <a:tc>
                  <a:txBody>
                    <a:bodyPr/>
                    <a:lstStyle/>
                    <a:p>
                      <a:pPr marL="68580" marR="68580">
                        <a:lnSpc>
                          <a:spcPts val="1200"/>
                        </a:lnSpc>
                        <a:spcAft>
                          <a:spcPts val="0"/>
                        </a:spcAft>
                      </a:pPr>
                      <a:endParaRPr lang="en-US" sz="1400" dirty="0" smtClean="0">
                        <a:effectLst/>
                      </a:endParaRPr>
                    </a:p>
                    <a:p>
                      <a:pPr marL="68580" marR="68580">
                        <a:lnSpc>
                          <a:spcPts val="1200"/>
                        </a:lnSpc>
                        <a:spcAft>
                          <a:spcPts val="0"/>
                        </a:spcAft>
                      </a:pPr>
                      <a:r>
                        <a:rPr lang="en-US" sz="1400" dirty="0" smtClean="0">
                          <a:effectLst/>
                        </a:rPr>
                        <a:t>1</a:t>
                      </a:r>
                      <a:endParaRPr lang="en-SG" sz="1400" dirty="0">
                        <a:effectLst/>
                        <a:latin typeface="Times New Roman"/>
                        <a:ea typeface="Times New Roman"/>
                      </a:endParaRPr>
                    </a:p>
                  </a:txBody>
                  <a:tcPr marL="25400" marR="25400" marT="0" marB="0"/>
                </a:tc>
                <a:tc>
                  <a:txBody>
                    <a:bodyPr/>
                    <a:lstStyle/>
                    <a:p>
                      <a:pPr marR="68580">
                        <a:lnSpc>
                          <a:spcPts val="1200"/>
                        </a:lnSpc>
                        <a:spcAft>
                          <a:spcPts val="0"/>
                        </a:spcAft>
                      </a:pPr>
                      <a:endParaRPr lang="en-US" sz="1200" dirty="0" smtClean="0">
                        <a:effectLst/>
                      </a:endParaRPr>
                    </a:p>
                    <a:p>
                      <a:pPr marR="68580">
                        <a:lnSpc>
                          <a:spcPts val="1200"/>
                        </a:lnSpc>
                        <a:spcAft>
                          <a:spcPts val="0"/>
                        </a:spcAft>
                      </a:pPr>
                      <a:r>
                        <a:rPr lang="en-US" sz="1200" dirty="0" smtClean="0">
                          <a:effectLst/>
                        </a:rPr>
                        <a:t>WHP </a:t>
                      </a:r>
                      <a:r>
                        <a:rPr lang="en-US" sz="1400" dirty="0">
                          <a:effectLst/>
                        </a:rPr>
                        <a:t>Consultation Fees</a:t>
                      </a:r>
                      <a:endParaRPr lang="en-SG" sz="1400" dirty="0">
                        <a:effectLst/>
                      </a:endParaRPr>
                    </a:p>
                    <a:p>
                      <a:pPr marR="68580">
                        <a:lnSpc>
                          <a:spcPts val="1200"/>
                        </a:lnSpc>
                        <a:spcAft>
                          <a:spcPts val="0"/>
                        </a:spcAft>
                      </a:pPr>
                      <a:r>
                        <a:rPr lang="en-US" sz="1200" dirty="0">
                          <a:effectLst/>
                        </a:rPr>
                        <a:t> </a:t>
                      </a:r>
                      <a:endParaRPr lang="en-SG" sz="1400" dirty="0">
                        <a:effectLst/>
                        <a:latin typeface="Times New Roman"/>
                        <a:ea typeface="Times New Roman"/>
                      </a:endParaRPr>
                    </a:p>
                  </a:txBody>
                  <a:tcPr marL="25400" marR="25400" marT="0" marB="0"/>
                </a:tc>
                <a:tc>
                  <a:txBody>
                    <a:bodyPr/>
                    <a:lstStyle/>
                    <a:p>
                      <a:pPr marL="68580" marR="68580" algn="ctr">
                        <a:lnSpc>
                          <a:spcPts val="1200"/>
                        </a:lnSpc>
                        <a:spcAft>
                          <a:spcPts val="0"/>
                        </a:spcAft>
                      </a:pPr>
                      <a:endParaRPr lang="en-US" sz="1400" dirty="0" smtClean="0">
                        <a:effectLst/>
                      </a:endParaRPr>
                    </a:p>
                    <a:p>
                      <a:pPr marL="68580" marR="68580" algn="ctr">
                        <a:lnSpc>
                          <a:spcPts val="1200"/>
                        </a:lnSpc>
                        <a:spcAft>
                          <a:spcPts val="0"/>
                        </a:spcAft>
                      </a:pPr>
                      <a:r>
                        <a:rPr lang="en-US" sz="1400" dirty="0" smtClean="0">
                          <a:effectLst/>
                        </a:rPr>
                        <a:t>1,000</a:t>
                      </a:r>
                      <a:endParaRPr lang="en-SG" sz="1400" dirty="0">
                        <a:effectLst/>
                        <a:latin typeface="Times New Roman"/>
                        <a:ea typeface="Times New Roman"/>
                      </a:endParaRPr>
                    </a:p>
                  </a:txBody>
                  <a:tcPr marL="25400" marR="25400" marT="0" marB="0"/>
                </a:tc>
                <a:tc>
                  <a:txBody>
                    <a:bodyPr/>
                    <a:lstStyle/>
                    <a:p>
                      <a:pPr marL="68580" marR="68580" algn="ctr">
                        <a:lnSpc>
                          <a:spcPts val="1200"/>
                        </a:lnSpc>
                        <a:spcAft>
                          <a:spcPts val="0"/>
                        </a:spcAft>
                      </a:pPr>
                      <a:endParaRPr lang="en-US" sz="1400" dirty="0" smtClean="0">
                        <a:effectLst/>
                      </a:endParaRPr>
                    </a:p>
                    <a:p>
                      <a:pPr marL="68580" marR="68580" algn="ctr">
                        <a:lnSpc>
                          <a:spcPts val="1200"/>
                        </a:lnSpc>
                        <a:spcAft>
                          <a:spcPts val="0"/>
                        </a:spcAft>
                      </a:pPr>
                      <a:r>
                        <a:rPr lang="en-US" sz="1400" dirty="0" smtClean="0">
                          <a:effectLst/>
                        </a:rPr>
                        <a:t>600</a:t>
                      </a:r>
                      <a:endParaRPr lang="en-SG" sz="1400" dirty="0">
                        <a:effectLst/>
                        <a:latin typeface="Times New Roman"/>
                        <a:ea typeface="Times New Roman"/>
                      </a:endParaRPr>
                    </a:p>
                  </a:txBody>
                  <a:tcPr marL="25400" marR="25400" marT="0" marB="0"/>
                </a:tc>
                <a:tc>
                  <a:txBody>
                    <a:bodyPr/>
                    <a:lstStyle/>
                    <a:p>
                      <a:pPr marL="68580" marR="68580" algn="ctr">
                        <a:lnSpc>
                          <a:spcPts val="1200"/>
                        </a:lnSpc>
                        <a:spcAft>
                          <a:spcPts val="0"/>
                        </a:spcAft>
                      </a:pPr>
                      <a:endParaRPr lang="en-US" sz="1400" dirty="0" smtClean="0">
                        <a:effectLst/>
                      </a:endParaRPr>
                    </a:p>
                    <a:p>
                      <a:pPr marL="68580" marR="68580" algn="ctr">
                        <a:lnSpc>
                          <a:spcPts val="1200"/>
                        </a:lnSpc>
                        <a:spcAft>
                          <a:spcPts val="0"/>
                        </a:spcAft>
                      </a:pPr>
                      <a:r>
                        <a:rPr lang="en-US" sz="1400" dirty="0" smtClean="0">
                          <a:effectLst/>
                        </a:rPr>
                        <a:t>400</a:t>
                      </a:r>
                      <a:endParaRPr lang="en-SG" sz="1400" dirty="0">
                        <a:effectLst/>
                        <a:latin typeface="Times New Roman"/>
                        <a:ea typeface="Times New Roman"/>
                      </a:endParaRPr>
                    </a:p>
                  </a:txBody>
                  <a:tcPr marL="25400" marR="25400" marT="0" marB="0">
                    <a:solidFill>
                      <a:schemeClr val="accent2"/>
                    </a:solidFill>
                  </a:tcPr>
                </a:tc>
                <a:tc>
                  <a:txBody>
                    <a:bodyPr/>
                    <a:lstStyle/>
                    <a:p>
                      <a:pPr marR="68580" algn="ctr">
                        <a:lnSpc>
                          <a:spcPts val="1200"/>
                        </a:lnSpc>
                        <a:spcAft>
                          <a:spcPts val="0"/>
                        </a:spcAft>
                      </a:pPr>
                      <a:r>
                        <a:rPr lang="en-US" sz="1400">
                          <a:effectLst/>
                        </a:rPr>
                        <a:t> </a:t>
                      </a:r>
                      <a:endParaRPr lang="en-SG" sz="1400">
                        <a:effectLst/>
                        <a:latin typeface="Times New Roman"/>
                        <a:ea typeface="Times New Roman"/>
                      </a:endParaRPr>
                    </a:p>
                  </a:txBody>
                  <a:tcPr marL="25400" marR="25400" marT="0" marB="0"/>
                </a:tc>
              </a:tr>
              <a:tr h="559215">
                <a:tc>
                  <a:txBody>
                    <a:bodyPr/>
                    <a:lstStyle/>
                    <a:p>
                      <a:pPr marL="68580">
                        <a:lnSpc>
                          <a:spcPts val="1200"/>
                        </a:lnSpc>
                        <a:spcAft>
                          <a:spcPts val="0"/>
                        </a:spcAft>
                      </a:pPr>
                      <a:endParaRPr lang="en-US" sz="1400" dirty="0" smtClean="0">
                        <a:effectLst/>
                      </a:endParaRPr>
                    </a:p>
                    <a:p>
                      <a:pPr marL="68580">
                        <a:lnSpc>
                          <a:spcPts val="1200"/>
                        </a:lnSpc>
                        <a:spcAft>
                          <a:spcPts val="0"/>
                        </a:spcAft>
                      </a:pPr>
                      <a:r>
                        <a:rPr lang="en-US" sz="1400" dirty="0" smtClean="0">
                          <a:effectLst/>
                        </a:rPr>
                        <a:t>2</a:t>
                      </a:r>
                      <a:endParaRPr lang="en-SG" sz="1400" dirty="0">
                        <a:effectLst/>
                        <a:latin typeface="Times New Roman"/>
                        <a:ea typeface="Times New Roman"/>
                      </a:endParaRPr>
                    </a:p>
                  </a:txBody>
                  <a:tcPr marL="25400" marR="25400" marT="0" marB="0"/>
                </a:tc>
                <a:tc>
                  <a:txBody>
                    <a:bodyPr/>
                    <a:lstStyle/>
                    <a:p>
                      <a:pPr marR="68580">
                        <a:lnSpc>
                          <a:spcPts val="1200"/>
                        </a:lnSpc>
                        <a:spcAft>
                          <a:spcPts val="0"/>
                        </a:spcAft>
                      </a:pPr>
                      <a:endParaRPr lang="en-US" sz="1400" dirty="0" smtClean="0">
                        <a:effectLst/>
                      </a:endParaRPr>
                    </a:p>
                    <a:p>
                      <a:pPr marR="68580">
                        <a:lnSpc>
                          <a:spcPts val="1200"/>
                        </a:lnSpc>
                        <a:spcAft>
                          <a:spcPts val="0"/>
                        </a:spcAft>
                      </a:pPr>
                      <a:r>
                        <a:rPr lang="en-US" sz="1400" dirty="0" smtClean="0">
                          <a:effectLst/>
                        </a:rPr>
                        <a:t>Basic </a:t>
                      </a:r>
                      <a:r>
                        <a:rPr lang="en-US" sz="1400" dirty="0">
                          <a:effectLst/>
                        </a:rPr>
                        <a:t>Health Screening &amp; Lifestyle Survey </a:t>
                      </a:r>
                      <a:endParaRPr lang="en-SG" sz="1400" dirty="0">
                        <a:effectLst/>
                        <a:latin typeface="Times New Roman"/>
                        <a:ea typeface="Times New Roman"/>
                      </a:endParaRPr>
                    </a:p>
                  </a:txBody>
                  <a:tcPr marL="25400" marR="25400" marT="0" marB="0"/>
                </a:tc>
                <a:tc>
                  <a:txBody>
                    <a:bodyPr/>
                    <a:lstStyle/>
                    <a:p>
                      <a:pPr marL="68580" marR="68580" algn="ctr">
                        <a:lnSpc>
                          <a:spcPts val="1200"/>
                        </a:lnSpc>
                        <a:spcAft>
                          <a:spcPts val="0"/>
                        </a:spcAft>
                      </a:pPr>
                      <a:endParaRPr lang="en-US" sz="1400" dirty="0" smtClean="0">
                        <a:effectLst/>
                      </a:endParaRPr>
                    </a:p>
                    <a:p>
                      <a:pPr marL="68580" marR="68580" algn="ctr">
                        <a:lnSpc>
                          <a:spcPts val="1200"/>
                        </a:lnSpc>
                        <a:spcAft>
                          <a:spcPts val="0"/>
                        </a:spcAft>
                      </a:pPr>
                      <a:r>
                        <a:rPr lang="en-US" sz="1400" dirty="0" smtClean="0">
                          <a:effectLst/>
                        </a:rPr>
                        <a:t>2,000</a:t>
                      </a:r>
                      <a:endParaRPr lang="en-SG" sz="1400" dirty="0">
                        <a:effectLst/>
                        <a:latin typeface="Times New Roman"/>
                        <a:ea typeface="Times New Roman"/>
                      </a:endParaRPr>
                    </a:p>
                  </a:txBody>
                  <a:tcPr marL="25400" marR="25400" marT="0" marB="0"/>
                </a:tc>
                <a:tc>
                  <a:txBody>
                    <a:bodyPr/>
                    <a:lstStyle/>
                    <a:p>
                      <a:pPr marL="68580" marR="68580" algn="ctr">
                        <a:lnSpc>
                          <a:spcPts val="1200"/>
                        </a:lnSpc>
                        <a:spcAft>
                          <a:spcPts val="0"/>
                        </a:spcAft>
                      </a:pPr>
                      <a:endParaRPr lang="en-US" sz="1400" dirty="0" smtClean="0">
                        <a:effectLst/>
                      </a:endParaRPr>
                    </a:p>
                    <a:p>
                      <a:pPr marL="68580" marR="68580" algn="ctr">
                        <a:lnSpc>
                          <a:spcPts val="1200"/>
                        </a:lnSpc>
                        <a:spcAft>
                          <a:spcPts val="0"/>
                        </a:spcAft>
                      </a:pPr>
                      <a:r>
                        <a:rPr lang="en-US" sz="1400" dirty="0" smtClean="0">
                          <a:effectLst/>
                        </a:rPr>
                        <a:t>800</a:t>
                      </a:r>
                      <a:endParaRPr lang="en-SG" sz="1400" dirty="0">
                        <a:effectLst/>
                        <a:latin typeface="Times New Roman"/>
                        <a:ea typeface="Times New Roman"/>
                      </a:endParaRPr>
                    </a:p>
                  </a:txBody>
                  <a:tcPr marL="25400" marR="25400" marT="0" marB="0"/>
                </a:tc>
                <a:tc>
                  <a:txBody>
                    <a:bodyPr/>
                    <a:lstStyle/>
                    <a:p>
                      <a:pPr marL="68580" marR="68580" algn="ctr">
                        <a:lnSpc>
                          <a:spcPts val="1200"/>
                        </a:lnSpc>
                        <a:spcAft>
                          <a:spcPts val="0"/>
                        </a:spcAft>
                      </a:pPr>
                      <a:endParaRPr lang="en-US" sz="1400" dirty="0" smtClean="0">
                        <a:effectLst/>
                      </a:endParaRPr>
                    </a:p>
                    <a:p>
                      <a:pPr marL="68580" marR="68580" algn="ctr">
                        <a:lnSpc>
                          <a:spcPts val="1200"/>
                        </a:lnSpc>
                        <a:spcAft>
                          <a:spcPts val="0"/>
                        </a:spcAft>
                      </a:pPr>
                      <a:r>
                        <a:rPr lang="en-US" sz="1400" dirty="0" smtClean="0">
                          <a:effectLst/>
                        </a:rPr>
                        <a:t>1,200</a:t>
                      </a:r>
                      <a:endParaRPr lang="en-SG" sz="1400" dirty="0">
                        <a:effectLst/>
                        <a:latin typeface="Times New Roman"/>
                        <a:ea typeface="Times New Roman"/>
                      </a:endParaRPr>
                    </a:p>
                  </a:txBody>
                  <a:tcPr marL="25400" marR="25400" marT="0" marB="0">
                    <a:solidFill>
                      <a:schemeClr val="accent2"/>
                    </a:solidFill>
                  </a:tcPr>
                </a:tc>
                <a:tc>
                  <a:txBody>
                    <a:bodyPr/>
                    <a:lstStyle/>
                    <a:p>
                      <a:pPr marL="68580" marR="68580" algn="ctr">
                        <a:lnSpc>
                          <a:spcPts val="1200"/>
                        </a:lnSpc>
                        <a:spcAft>
                          <a:spcPts val="0"/>
                        </a:spcAft>
                      </a:pPr>
                      <a:r>
                        <a:rPr lang="en-US" sz="1400">
                          <a:effectLst/>
                        </a:rPr>
                        <a:t> </a:t>
                      </a:r>
                      <a:endParaRPr lang="en-SG" sz="1400">
                        <a:effectLst/>
                        <a:latin typeface="Times New Roman"/>
                        <a:ea typeface="Times New Roman"/>
                      </a:endParaRPr>
                    </a:p>
                  </a:txBody>
                  <a:tcPr marL="25400" marR="25400" marT="0" marB="0"/>
                </a:tc>
              </a:tr>
              <a:tr h="838823">
                <a:tc>
                  <a:txBody>
                    <a:bodyPr/>
                    <a:lstStyle/>
                    <a:p>
                      <a:pPr marL="68580">
                        <a:lnSpc>
                          <a:spcPts val="1200"/>
                        </a:lnSpc>
                        <a:spcAft>
                          <a:spcPts val="0"/>
                        </a:spcAft>
                      </a:pPr>
                      <a:endParaRPr lang="en-US" sz="1400" dirty="0" smtClean="0">
                        <a:effectLst/>
                      </a:endParaRPr>
                    </a:p>
                    <a:p>
                      <a:pPr marL="68580">
                        <a:lnSpc>
                          <a:spcPts val="1200"/>
                        </a:lnSpc>
                        <a:spcAft>
                          <a:spcPts val="0"/>
                        </a:spcAft>
                      </a:pPr>
                      <a:r>
                        <a:rPr lang="en-US" sz="1400" dirty="0" smtClean="0">
                          <a:effectLst/>
                        </a:rPr>
                        <a:t>3</a:t>
                      </a:r>
                      <a:endParaRPr lang="en-SG" sz="1400" dirty="0">
                        <a:effectLst/>
                        <a:latin typeface="Times New Roman"/>
                        <a:ea typeface="Times New Roman"/>
                      </a:endParaRPr>
                    </a:p>
                  </a:txBody>
                  <a:tcPr marL="25400" marR="25400" marT="0" marB="0"/>
                </a:tc>
                <a:tc>
                  <a:txBody>
                    <a:bodyPr/>
                    <a:lstStyle/>
                    <a:p>
                      <a:pPr>
                        <a:lnSpc>
                          <a:spcPts val="1200"/>
                        </a:lnSpc>
                        <a:spcAft>
                          <a:spcPts val="0"/>
                        </a:spcAft>
                      </a:pPr>
                      <a:endParaRPr lang="en-US" sz="1400" dirty="0" smtClean="0">
                        <a:effectLst/>
                      </a:endParaRPr>
                    </a:p>
                    <a:p>
                      <a:pPr>
                        <a:lnSpc>
                          <a:spcPts val="1200"/>
                        </a:lnSpc>
                        <a:spcAft>
                          <a:spcPts val="0"/>
                        </a:spcAft>
                      </a:pPr>
                      <a:r>
                        <a:rPr lang="en-US" sz="1400" dirty="0" smtClean="0">
                          <a:effectLst/>
                        </a:rPr>
                        <a:t>Health </a:t>
                      </a:r>
                      <a:r>
                        <a:rPr lang="en-US" sz="1400" dirty="0">
                          <a:effectLst/>
                        </a:rPr>
                        <a:t>Talks (Hypertension, Stroke, Heart Disease)</a:t>
                      </a:r>
                      <a:endParaRPr lang="en-SG" sz="1400" dirty="0">
                        <a:effectLst/>
                        <a:latin typeface="Times New Roman"/>
                        <a:ea typeface="Times New Roman"/>
                      </a:endParaRPr>
                    </a:p>
                  </a:txBody>
                  <a:tcPr marL="25400" marR="25400" marT="0" marB="0"/>
                </a:tc>
                <a:tc>
                  <a:txBody>
                    <a:bodyPr/>
                    <a:lstStyle/>
                    <a:p>
                      <a:pPr marL="68580" marR="68580" algn="ctr">
                        <a:lnSpc>
                          <a:spcPts val="1200"/>
                        </a:lnSpc>
                        <a:spcAft>
                          <a:spcPts val="0"/>
                        </a:spcAft>
                      </a:pPr>
                      <a:endParaRPr lang="en-US" sz="1400" dirty="0" smtClean="0">
                        <a:effectLst/>
                      </a:endParaRPr>
                    </a:p>
                    <a:p>
                      <a:pPr marL="68580" marR="68580" algn="ctr">
                        <a:lnSpc>
                          <a:spcPts val="1200"/>
                        </a:lnSpc>
                        <a:spcAft>
                          <a:spcPts val="0"/>
                        </a:spcAft>
                      </a:pPr>
                      <a:r>
                        <a:rPr lang="en-US" sz="1400" dirty="0" smtClean="0">
                          <a:effectLst/>
                        </a:rPr>
                        <a:t>500</a:t>
                      </a:r>
                      <a:endParaRPr lang="en-SG" sz="1400" dirty="0">
                        <a:effectLst/>
                        <a:latin typeface="Times New Roman"/>
                        <a:ea typeface="Times New Roman"/>
                      </a:endParaRPr>
                    </a:p>
                  </a:txBody>
                  <a:tcPr marL="25400" marR="25400" marT="0" marB="0"/>
                </a:tc>
                <a:tc>
                  <a:txBody>
                    <a:bodyPr/>
                    <a:lstStyle/>
                    <a:p>
                      <a:pPr marL="68580" marR="68580" algn="ctr">
                        <a:lnSpc>
                          <a:spcPts val="1200"/>
                        </a:lnSpc>
                        <a:spcAft>
                          <a:spcPts val="0"/>
                        </a:spcAft>
                      </a:pPr>
                      <a:endParaRPr lang="en-US" sz="1400" dirty="0" smtClean="0">
                        <a:effectLst/>
                      </a:endParaRPr>
                    </a:p>
                    <a:p>
                      <a:pPr marL="68580" marR="68580" algn="ctr">
                        <a:lnSpc>
                          <a:spcPts val="1200"/>
                        </a:lnSpc>
                        <a:spcAft>
                          <a:spcPts val="0"/>
                        </a:spcAft>
                      </a:pPr>
                      <a:r>
                        <a:rPr lang="en-US" sz="1400" dirty="0" smtClean="0">
                          <a:effectLst/>
                        </a:rPr>
                        <a:t>100</a:t>
                      </a:r>
                      <a:endParaRPr lang="en-SG" sz="1400" dirty="0">
                        <a:effectLst/>
                        <a:latin typeface="Times New Roman"/>
                        <a:ea typeface="Times New Roman"/>
                      </a:endParaRPr>
                    </a:p>
                  </a:txBody>
                  <a:tcPr marL="25400" marR="25400" marT="0" marB="0"/>
                </a:tc>
                <a:tc>
                  <a:txBody>
                    <a:bodyPr/>
                    <a:lstStyle/>
                    <a:p>
                      <a:pPr marL="68580" marR="68580" algn="ctr">
                        <a:lnSpc>
                          <a:spcPts val="1200"/>
                        </a:lnSpc>
                        <a:spcAft>
                          <a:spcPts val="0"/>
                        </a:spcAft>
                      </a:pPr>
                      <a:endParaRPr lang="en-US" sz="1400" dirty="0" smtClean="0">
                        <a:effectLst/>
                      </a:endParaRPr>
                    </a:p>
                    <a:p>
                      <a:pPr marL="68580" marR="68580" algn="ctr">
                        <a:lnSpc>
                          <a:spcPts val="1200"/>
                        </a:lnSpc>
                        <a:spcAft>
                          <a:spcPts val="0"/>
                        </a:spcAft>
                      </a:pPr>
                      <a:r>
                        <a:rPr lang="en-US" sz="1400" dirty="0" smtClean="0">
                          <a:effectLst/>
                        </a:rPr>
                        <a:t>400</a:t>
                      </a:r>
                      <a:endParaRPr lang="en-SG" sz="1400" dirty="0">
                        <a:effectLst/>
                        <a:latin typeface="Times New Roman"/>
                        <a:ea typeface="Times New Roman"/>
                      </a:endParaRPr>
                    </a:p>
                  </a:txBody>
                  <a:tcPr marL="25400" marR="25400" marT="0" marB="0">
                    <a:solidFill>
                      <a:schemeClr val="accent2"/>
                    </a:solidFill>
                  </a:tcPr>
                </a:tc>
                <a:tc>
                  <a:txBody>
                    <a:bodyPr/>
                    <a:lstStyle/>
                    <a:p>
                      <a:pPr marR="68580">
                        <a:lnSpc>
                          <a:spcPts val="1200"/>
                        </a:lnSpc>
                        <a:spcAft>
                          <a:spcPts val="0"/>
                        </a:spcAft>
                      </a:pPr>
                      <a:endParaRPr lang="en-US" sz="1400" dirty="0" smtClean="0">
                        <a:effectLst/>
                      </a:endParaRPr>
                    </a:p>
                    <a:p>
                      <a:pPr marR="68580">
                        <a:lnSpc>
                          <a:spcPts val="1200"/>
                        </a:lnSpc>
                        <a:spcAft>
                          <a:spcPts val="0"/>
                        </a:spcAft>
                      </a:pPr>
                      <a:r>
                        <a:rPr lang="en-US" sz="1400" dirty="0" smtClean="0">
                          <a:effectLst/>
                        </a:rPr>
                        <a:t>Health </a:t>
                      </a:r>
                      <a:r>
                        <a:rPr lang="en-US" sz="1400" dirty="0">
                          <a:effectLst/>
                        </a:rPr>
                        <a:t>talk on cancer was cancelled due to low registration.</a:t>
                      </a:r>
                      <a:endParaRPr lang="en-SG" sz="1400" dirty="0">
                        <a:effectLst/>
                        <a:latin typeface="Times New Roman"/>
                        <a:ea typeface="Times New Roman"/>
                      </a:endParaRPr>
                    </a:p>
                  </a:txBody>
                  <a:tcPr marL="25400" marR="25400" marT="0" marB="0"/>
                </a:tc>
              </a:tr>
              <a:tr h="375456">
                <a:tc>
                  <a:txBody>
                    <a:bodyPr/>
                    <a:lstStyle/>
                    <a:p>
                      <a:pPr marL="68580" marR="68580">
                        <a:lnSpc>
                          <a:spcPts val="1200"/>
                        </a:lnSpc>
                        <a:spcAft>
                          <a:spcPts val="0"/>
                        </a:spcAft>
                      </a:pPr>
                      <a:endParaRPr lang="en-US" sz="1400" dirty="0" smtClean="0">
                        <a:effectLst/>
                      </a:endParaRPr>
                    </a:p>
                    <a:p>
                      <a:pPr marL="68580" marR="68580">
                        <a:lnSpc>
                          <a:spcPts val="1200"/>
                        </a:lnSpc>
                        <a:spcAft>
                          <a:spcPts val="0"/>
                        </a:spcAft>
                      </a:pPr>
                      <a:r>
                        <a:rPr lang="en-US" sz="1400" dirty="0" smtClean="0">
                          <a:effectLst/>
                        </a:rPr>
                        <a:t>4</a:t>
                      </a:r>
                      <a:endParaRPr lang="en-SG" sz="1400" dirty="0">
                        <a:effectLst/>
                        <a:latin typeface="Times New Roman"/>
                        <a:ea typeface="Times New Roman"/>
                      </a:endParaRPr>
                    </a:p>
                  </a:txBody>
                  <a:tcPr marL="25400" marR="25400" marT="0" marB="0"/>
                </a:tc>
                <a:tc>
                  <a:txBody>
                    <a:bodyPr/>
                    <a:lstStyle/>
                    <a:p>
                      <a:pPr marR="68580">
                        <a:lnSpc>
                          <a:spcPts val="1200"/>
                        </a:lnSpc>
                        <a:spcAft>
                          <a:spcPts val="0"/>
                        </a:spcAft>
                      </a:pPr>
                      <a:endParaRPr lang="en-US" sz="1400" dirty="0" smtClean="0">
                        <a:effectLst/>
                      </a:endParaRPr>
                    </a:p>
                    <a:p>
                      <a:pPr marR="68580">
                        <a:lnSpc>
                          <a:spcPts val="1200"/>
                        </a:lnSpc>
                        <a:spcAft>
                          <a:spcPts val="0"/>
                        </a:spcAft>
                      </a:pPr>
                      <a:r>
                        <a:rPr lang="en-US" sz="1400" dirty="0" smtClean="0">
                          <a:effectLst/>
                        </a:rPr>
                        <a:t>Weight </a:t>
                      </a:r>
                      <a:r>
                        <a:rPr lang="en-US" sz="1400" dirty="0">
                          <a:effectLst/>
                        </a:rPr>
                        <a:t>Management </a:t>
                      </a:r>
                      <a:r>
                        <a:rPr lang="en-US" sz="1400" dirty="0" err="1">
                          <a:effectLst/>
                        </a:rPr>
                        <a:t>Programme</a:t>
                      </a:r>
                      <a:endParaRPr lang="en-SG" sz="1400" dirty="0">
                        <a:effectLst/>
                        <a:latin typeface="Times New Roman"/>
                        <a:ea typeface="Times New Roman"/>
                      </a:endParaRPr>
                    </a:p>
                  </a:txBody>
                  <a:tcPr marL="25400" marR="25400" marT="0" marB="0"/>
                </a:tc>
                <a:tc>
                  <a:txBody>
                    <a:bodyPr/>
                    <a:lstStyle/>
                    <a:p>
                      <a:pPr marL="9525" marR="68580" algn="ctr">
                        <a:lnSpc>
                          <a:spcPts val="1200"/>
                        </a:lnSpc>
                        <a:spcAft>
                          <a:spcPts val="0"/>
                        </a:spcAft>
                      </a:pPr>
                      <a:endParaRPr lang="en-US" sz="1400" dirty="0" smtClean="0">
                        <a:effectLst/>
                      </a:endParaRPr>
                    </a:p>
                    <a:p>
                      <a:pPr marL="9525" marR="68580" algn="ctr">
                        <a:lnSpc>
                          <a:spcPts val="1200"/>
                        </a:lnSpc>
                        <a:spcAft>
                          <a:spcPts val="0"/>
                        </a:spcAft>
                      </a:pPr>
                      <a:r>
                        <a:rPr lang="en-US" sz="1400" dirty="0" smtClean="0">
                          <a:effectLst/>
                        </a:rPr>
                        <a:t>3,000</a:t>
                      </a:r>
                      <a:endParaRPr lang="en-SG" sz="1400" dirty="0">
                        <a:effectLst/>
                        <a:latin typeface="Times New Roman"/>
                        <a:ea typeface="Times New Roman"/>
                      </a:endParaRPr>
                    </a:p>
                  </a:txBody>
                  <a:tcPr marL="25400" marR="25400" marT="0" marB="0"/>
                </a:tc>
                <a:tc>
                  <a:txBody>
                    <a:bodyPr/>
                    <a:lstStyle/>
                    <a:p>
                      <a:pPr marL="9525" marR="68580" algn="ctr">
                        <a:lnSpc>
                          <a:spcPts val="1200"/>
                        </a:lnSpc>
                        <a:spcAft>
                          <a:spcPts val="0"/>
                        </a:spcAft>
                      </a:pPr>
                      <a:endParaRPr lang="en-US" sz="1400" dirty="0" smtClean="0">
                        <a:effectLst/>
                      </a:endParaRPr>
                    </a:p>
                    <a:p>
                      <a:pPr marL="9525" marR="68580" algn="ctr">
                        <a:lnSpc>
                          <a:spcPts val="1200"/>
                        </a:lnSpc>
                        <a:spcAft>
                          <a:spcPts val="0"/>
                        </a:spcAft>
                      </a:pPr>
                      <a:r>
                        <a:rPr lang="en-US" sz="1400" dirty="0" smtClean="0">
                          <a:effectLst/>
                        </a:rPr>
                        <a:t>1,000</a:t>
                      </a:r>
                      <a:endParaRPr lang="en-SG" sz="1400" dirty="0">
                        <a:effectLst/>
                        <a:latin typeface="Times New Roman"/>
                        <a:ea typeface="Times New Roman"/>
                      </a:endParaRPr>
                    </a:p>
                  </a:txBody>
                  <a:tcPr marL="25400" marR="25400" marT="0" marB="0"/>
                </a:tc>
                <a:tc>
                  <a:txBody>
                    <a:bodyPr/>
                    <a:lstStyle/>
                    <a:p>
                      <a:pPr marL="9525" marR="68580" algn="ctr">
                        <a:lnSpc>
                          <a:spcPts val="1200"/>
                        </a:lnSpc>
                        <a:spcAft>
                          <a:spcPts val="0"/>
                        </a:spcAft>
                      </a:pPr>
                      <a:endParaRPr lang="en-US" sz="1400" dirty="0" smtClean="0">
                        <a:effectLst/>
                      </a:endParaRPr>
                    </a:p>
                    <a:p>
                      <a:pPr marL="9525" marR="68580" algn="ctr">
                        <a:lnSpc>
                          <a:spcPts val="1200"/>
                        </a:lnSpc>
                        <a:spcAft>
                          <a:spcPts val="0"/>
                        </a:spcAft>
                      </a:pPr>
                      <a:r>
                        <a:rPr lang="en-US" sz="1400" dirty="0" smtClean="0">
                          <a:effectLst/>
                        </a:rPr>
                        <a:t>2,000</a:t>
                      </a:r>
                      <a:endParaRPr lang="en-SG" sz="1400" dirty="0">
                        <a:effectLst/>
                        <a:latin typeface="Times New Roman"/>
                        <a:ea typeface="Times New Roman"/>
                      </a:endParaRPr>
                    </a:p>
                  </a:txBody>
                  <a:tcPr marL="25400" marR="25400" marT="0" marB="0">
                    <a:solidFill>
                      <a:schemeClr val="accent2"/>
                    </a:solidFill>
                  </a:tcPr>
                </a:tc>
                <a:tc>
                  <a:txBody>
                    <a:bodyPr/>
                    <a:lstStyle/>
                    <a:p>
                      <a:pPr marR="68580">
                        <a:lnSpc>
                          <a:spcPts val="1200"/>
                        </a:lnSpc>
                        <a:spcAft>
                          <a:spcPts val="0"/>
                        </a:spcAft>
                      </a:pPr>
                      <a:r>
                        <a:rPr lang="en-US" sz="1400">
                          <a:effectLst/>
                        </a:rPr>
                        <a:t> </a:t>
                      </a:r>
                      <a:endParaRPr lang="en-SG" sz="1400">
                        <a:effectLst/>
                        <a:latin typeface="Times New Roman"/>
                        <a:ea typeface="Times New Roman"/>
                      </a:endParaRPr>
                    </a:p>
                  </a:txBody>
                  <a:tcPr marL="25400" marR="25400" marT="0" marB="0"/>
                </a:tc>
              </a:tr>
              <a:tr h="559215">
                <a:tc>
                  <a:txBody>
                    <a:bodyPr/>
                    <a:lstStyle/>
                    <a:p>
                      <a:pPr marL="68580" marR="68580">
                        <a:lnSpc>
                          <a:spcPts val="1200"/>
                        </a:lnSpc>
                        <a:spcAft>
                          <a:spcPts val="0"/>
                        </a:spcAft>
                      </a:pPr>
                      <a:endParaRPr lang="en-US" sz="1400" dirty="0" smtClean="0">
                        <a:effectLst/>
                      </a:endParaRPr>
                    </a:p>
                    <a:p>
                      <a:pPr marL="68580" marR="68580">
                        <a:lnSpc>
                          <a:spcPts val="1200"/>
                        </a:lnSpc>
                        <a:spcAft>
                          <a:spcPts val="0"/>
                        </a:spcAft>
                      </a:pPr>
                      <a:r>
                        <a:rPr lang="en-US" sz="1400" dirty="0" smtClean="0">
                          <a:effectLst/>
                        </a:rPr>
                        <a:t>5</a:t>
                      </a:r>
                      <a:endParaRPr lang="en-SG" sz="1400" dirty="0">
                        <a:effectLst/>
                        <a:latin typeface="Times New Roman"/>
                        <a:ea typeface="Times New Roman"/>
                      </a:endParaRPr>
                    </a:p>
                  </a:txBody>
                  <a:tcPr marL="25400" marR="25400" marT="0" marB="0"/>
                </a:tc>
                <a:tc>
                  <a:txBody>
                    <a:bodyPr/>
                    <a:lstStyle/>
                    <a:p>
                      <a:pPr marR="68580">
                        <a:lnSpc>
                          <a:spcPts val="1200"/>
                        </a:lnSpc>
                        <a:spcAft>
                          <a:spcPts val="0"/>
                        </a:spcAft>
                      </a:pPr>
                      <a:endParaRPr lang="en-US" sz="1400" dirty="0" smtClean="0">
                        <a:effectLst/>
                      </a:endParaRPr>
                    </a:p>
                    <a:p>
                      <a:pPr marR="68580">
                        <a:lnSpc>
                          <a:spcPts val="1200"/>
                        </a:lnSpc>
                        <a:spcAft>
                          <a:spcPts val="0"/>
                        </a:spcAft>
                      </a:pPr>
                      <a:r>
                        <a:rPr lang="en-US" sz="1400" dirty="0" smtClean="0">
                          <a:effectLst/>
                        </a:rPr>
                        <a:t>Exercise </a:t>
                      </a:r>
                      <a:r>
                        <a:rPr lang="en-US" sz="1400" dirty="0">
                          <a:effectLst/>
                        </a:rPr>
                        <a:t>classes, gym membership, TNP big walk </a:t>
                      </a:r>
                      <a:endParaRPr lang="en-SG" sz="1400" dirty="0">
                        <a:effectLst/>
                        <a:latin typeface="Times New Roman"/>
                        <a:ea typeface="Times New Roman"/>
                      </a:endParaRPr>
                    </a:p>
                  </a:txBody>
                  <a:tcPr marL="25400" marR="25400" marT="0" marB="0"/>
                </a:tc>
                <a:tc>
                  <a:txBody>
                    <a:bodyPr/>
                    <a:lstStyle/>
                    <a:p>
                      <a:pPr marL="9525" marR="68580" algn="ctr">
                        <a:lnSpc>
                          <a:spcPts val="1200"/>
                        </a:lnSpc>
                        <a:spcAft>
                          <a:spcPts val="0"/>
                        </a:spcAft>
                      </a:pPr>
                      <a:endParaRPr lang="en-US" sz="1400" dirty="0" smtClean="0">
                        <a:effectLst/>
                      </a:endParaRPr>
                    </a:p>
                    <a:p>
                      <a:pPr marL="9525" marR="68580" algn="ctr">
                        <a:lnSpc>
                          <a:spcPts val="1200"/>
                        </a:lnSpc>
                        <a:spcAft>
                          <a:spcPts val="0"/>
                        </a:spcAft>
                      </a:pPr>
                      <a:r>
                        <a:rPr lang="en-US" sz="1400" dirty="0" smtClean="0">
                          <a:effectLst/>
                        </a:rPr>
                        <a:t>5,000</a:t>
                      </a:r>
                      <a:endParaRPr lang="en-SG" sz="1400" dirty="0">
                        <a:effectLst/>
                        <a:latin typeface="Times New Roman"/>
                        <a:ea typeface="Times New Roman"/>
                      </a:endParaRPr>
                    </a:p>
                  </a:txBody>
                  <a:tcPr marL="25400" marR="25400" marT="0" marB="0"/>
                </a:tc>
                <a:tc>
                  <a:txBody>
                    <a:bodyPr/>
                    <a:lstStyle/>
                    <a:p>
                      <a:pPr marL="9525" marR="68580" algn="ctr">
                        <a:lnSpc>
                          <a:spcPts val="1200"/>
                        </a:lnSpc>
                        <a:spcAft>
                          <a:spcPts val="0"/>
                        </a:spcAft>
                      </a:pPr>
                      <a:endParaRPr lang="en-US" sz="1400" dirty="0" smtClean="0">
                        <a:effectLst/>
                      </a:endParaRPr>
                    </a:p>
                    <a:p>
                      <a:pPr marL="9525" marR="68580" algn="ctr">
                        <a:lnSpc>
                          <a:spcPts val="1200"/>
                        </a:lnSpc>
                        <a:spcAft>
                          <a:spcPts val="0"/>
                        </a:spcAft>
                      </a:pPr>
                      <a:r>
                        <a:rPr lang="en-US" sz="1400" dirty="0" smtClean="0">
                          <a:effectLst/>
                        </a:rPr>
                        <a:t>4,000</a:t>
                      </a:r>
                      <a:endParaRPr lang="en-SG" sz="1400" dirty="0">
                        <a:effectLst/>
                        <a:latin typeface="Times New Roman"/>
                        <a:ea typeface="Times New Roman"/>
                      </a:endParaRPr>
                    </a:p>
                  </a:txBody>
                  <a:tcPr marL="25400" marR="25400" marT="0" marB="0"/>
                </a:tc>
                <a:tc>
                  <a:txBody>
                    <a:bodyPr/>
                    <a:lstStyle/>
                    <a:p>
                      <a:pPr marL="9525" marR="68580" algn="ctr">
                        <a:lnSpc>
                          <a:spcPts val="1200"/>
                        </a:lnSpc>
                        <a:spcAft>
                          <a:spcPts val="0"/>
                        </a:spcAft>
                      </a:pPr>
                      <a:endParaRPr lang="en-US" sz="1400" dirty="0" smtClean="0">
                        <a:effectLst/>
                      </a:endParaRPr>
                    </a:p>
                    <a:p>
                      <a:pPr marL="9525" marR="68580" algn="ctr">
                        <a:lnSpc>
                          <a:spcPts val="1200"/>
                        </a:lnSpc>
                        <a:spcAft>
                          <a:spcPts val="0"/>
                        </a:spcAft>
                      </a:pPr>
                      <a:r>
                        <a:rPr lang="en-US" sz="1400" dirty="0" smtClean="0">
                          <a:effectLst/>
                        </a:rPr>
                        <a:t>1,000</a:t>
                      </a:r>
                      <a:endParaRPr lang="en-SG" sz="1400" dirty="0">
                        <a:effectLst/>
                        <a:latin typeface="Times New Roman"/>
                        <a:ea typeface="Times New Roman"/>
                      </a:endParaRPr>
                    </a:p>
                  </a:txBody>
                  <a:tcPr marL="25400" marR="25400" marT="0" marB="0">
                    <a:solidFill>
                      <a:schemeClr val="accent2"/>
                    </a:solidFill>
                  </a:tcPr>
                </a:tc>
                <a:tc>
                  <a:txBody>
                    <a:bodyPr/>
                    <a:lstStyle/>
                    <a:p>
                      <a:pPr marR="68580" algn="ctr">
                        <a:lnSpc>
                          <a:spcPts val="1200"/>
                        </a:lnSpc>
                        <a:spcAft>
                          <a:spcPts val="0"/>
                        </a:spcAft>
                      </a:pPr>
                      <a:r>
                        <a:rPr lang="en-US" sz="1400">
                          <a:effectLst/>
                        </a:rPr>
                        <a:t> </a:t>
                      </a:r>
                      <a:endParaRPr lang="en-SG" sz="1400">
                        <a:effectLst/>
                        <a:latin typeface="Times New Roman"/>
                        <a:ea typeface="Times New Roman"/>
                      </a:endParaRPr>
                    </a:p>
                  </a:txBody>
                  <a:tcPr marL="25400" marR="25400" marT="0" marB="0"/>
                </a:tc>
              </a:tr>
              <a:tr h="559215">
                <a:tc>
                  <a:txBody>
                    <a:bodyPr/>
                    <a:lstStyle/>
                    <a:p>
                      <a:pPr marL="68580" marR="68580">
                        <a:lnSpc>
                          <a:spcPts val="1200"/>
                        </a:lnSpc>
                        <a:spcAft>
                          <a:spcPts val="0"/>
                        </a:spcAft>
                      </a:pPr>
                      <a:r>
                        <a:rPr lang="en-US" sz="1400" dirty="0">
                          <a:effectLst/>
                        </a:rPr>
                        <a:t> </a:t>
                      </a:r>
                      <a:endParaRPr lang="en-SG" sz="1400" dirty="0">
                        <a:effectLst/>
                        <a:latin typeface="Times New Roman"/>
                        <a:ea typeface="Times New Roman"/>
                      </a:endParaRPr>
                    </a:p>
                  </a:txBody>
                  <a:tcPr marL="25400" marR="25400" marT="0" marB="0"/>
                </a:tc>
                <a:tc>
                  <a:txBody>
                    <a:bodyPr/>
                    <a:lstStyle/>
                    <a:p>
                      <a:pPr marL="68580" marR="68580" algn="just">
                        <a:lnSpc>
                          <a:spcPts val="1200"/>
                        </a:lnSpc>
                        <a:spcAft>
                          <a:spcPts val="0"/>
                        </a:spcAft>
                      </a:pPr>
                      <a:endParaRPr lang="en-US" sz="1400" dirty="0" smtClean="0">
                        <a:effectLst/>
                      </a:endParaRPr>
                    </a:p>
                    <a:p>
                      <a:pPr marL="68580" marR="68580" algn="just">
                        <a:lnSpc>
                          <a:spcPts val="1200"/>
                        </a:lnSpc>
                        <a:spcAft>
                          <a:spcPts val="0"/>
                        </a:spcAft>
                      </a:pPr>
                      <a:r>
                        <a:rPr lang="en-US" sz="2000" b="1" dirty="0" smtClean="0">
                          <a:solidFill>
                            <a:srgbClr val="FF0000"/>
                          </a:solidFill>
                          <a:effectLst>
                            <a:outerShdw blurRad="38100" dist="38100" dir="2700000" algn="tl">
                              <a:srgbClr val="000000">
                                <a:alpha val="43137"/>
                              </a:srgbClr>
                            </a:outerShdw>
                          </a:effectLst>
                        </a:rPr>
                        <a:t>Total </a:t>
                      </a:r>
                      <a:r>
                        <a:rPr lang="en-US" sz="2000" b="1" dirty="0">
                          <a:solidFill>
                            <a:srgbClr val="FF0000"/>
                          </a:solidFill>
                          <a:effectLst>
                            <a:outerShdw blurRad="38100" dist="38100" dir="2700000" algn="tl">
                              <a:srgbClr val="000000">
                                <a:alpha val="43137"/>
                              </a:srgbClr>
                            </a:outerShdw>
                          </a:effectLst>
                        </a:rPr>
                        <a:t>(excluding GST)</a:t>
                      </a:r>
                      <a:endParaRPr lang="en-SG" sz="2000" b="1" dirty="0">
                        <a:solidFill>
                          <a:srgbClr val="FF0000"/>
                        </a:solidFill>
                        <a:effectLst>
                          <a:outerShdw blurRad="38100" dist="38100" dir="2700000" algn="tl">
                            <a:srgbClr val="000000">
                              <a:alpha val="43137"/>
                            </a:srgbClr>
                          </a:outerShdw>
                        </a:effectLst>
                      </a:endParaRPr>
                    </a:p>
                    <a:p>
                      <a:pPr marL="68580" marR="68580" algn="just">
                        <a:lnSpc>
                          <a:spcPts val="1200"/>
                        </a:lnSpc>
                        <a:spcAft>
                          <a:spcPts val="0"/>
                        </a:spcAft>
                      </a:pPr>
                      <a:r>
                        <a:rPr lang="en-US" sz="1400" dirty="0">
                          <a:effectLst/>
                        </a:rPr>
                        <a:t> </a:t>
                      </a:r>
                      <a:endParaRPr lang="en-SG" sz="1400" dirty="0">
                        <a:effectLst/>
                        <a:latin typeface="Times New Roman"/>
                        <a:ea typeface="Times New Roman"/>
                      </a:endParaRPr>
                    </a:p>
                  </a:txBody>
                  <a:tcPr marL="25400" marR="25400" marT="0" marB="0"/>
                </a:tc>
                <a:tc>
                  <a:txBody>
                    <a:bodyPr/>
                    <a:lstStyle/>
                    <a:p>
                      <a:pPr algn="ctr">
                        <a:spcAft>
                          <a:spcPts val="0"/>
                        </a:spcAft>
                      </a:pPr>
                      <a:endParaRPr lang="en-US" sz="1400" dirty="0" smtClean="0">
                        <a:effectLst/>
                      </a:endParaRPr>
                    </a:p>
                    <a:p>
                      <a:pPr algn="ctr">
                        <a:spcAft>
                          <a:spcPts val="0"/>
                        </a:spcAft>
                      </a:pPr>
                      <a:r>
                        <a:rPr lang="en-US" sz="1400" dirty="0" smtClean="0">
                          <a:effectLst/>
                        </a:rPr>
                        <a:t>11,700</a:t>
                      </a:r>
                      <a:endParaRPr lang="en-SG" sz="1400" dirty="0">
                        <a:effectLst/>
                        <a:latin typeface="Times New Roman"/>
                        <a:ea typeface="Times New Roman"/>
                      </a:endParaRPr>
                    </a:p>
                  </a:txBody>
                  <a:tcPr marL="25400" marR="25400" marT="0" marB="0"/>
                </a:tc>
                <a:tc>
                  <a:txBody>
                    <a:bodyPr/>
                    <a:lstStyle/>
                    <a:p>
                      <a:pPr marL="9525" marR="68580" algn="ctr">
                        <a:lnSpc>
                          <a:spcPts val="1200"/>
                        </a:lnSpc>
                        <a:spcAft>
                          <a:spcPts val="0"/>
                        </a:spcAft>
                      </a:pPr>
                      <a:endParaRPr lang="en-US" sz="1400" dirty="0" smtClean="0">
                        <a:effectLst/>
                      </a:endParaRPr>
                    </a:p>
                    <a:p>
                      <a:pPr marL="9525" marR="68580" algn="ctr">
                        <a:lnSpc>
                          <a:spcPts val="1200"/>
                        </a:lnSpc>
                        <a:spcAft>
                          <a:spcPts val="0"/>
                        </a:spcAft>
                      </a:pPr>
                      <a:r>
                        <a:rPr lang="en-US" sz="1400" dirty="0" smtClean="0">
                          <a:effectLst/>
                        </a:rPr>
                        <a:t>6,500</a:t>
                      </a:r>
                      <a:endParaRPr lang="en-SG" sz="1400" dirty="0">
                        <a:effectLst/>
                        <a:latin typeface="Times New Roman"/>
                        <a:ea typeface="Times New Roman"/>
                      </a:endParaRPr>
                    </a:p>
                  </a:txBody>
                  <a:tcPr marL="25400" marR="25400" marT="0" marB="0"/>
                </a:tc>
                <a:tc>
                  <a:txBody>
                    <a:bodyPr/>
                    <a:lstStyle/>
                    <a:p>
                      <a:pPr marL="9525" marR="68580" algn="ctr">
                        <a:lnSpc>
                          <a:spcPts val="1200"/>
                        </a:lnSpc>
                        <a:spcAft>
                          <a:spcPts val="0"/>
                        </a:spcAft>
                      </a:pPr>
                      <a:endParaRPr lang="en-US" sz="1400" dirty="0" smtClean="0">
                        <a:effectLst/>
                      </a:endParaRPr>
                    </a:p>
                    <a:p>
                      <a:pPr marL="9525" marR="68580" algn="ctr">
                        <a:lnSpc>
                          <a:spcPts val="1200"/>
                        </a:lnSpc>
                        <a:spcAft>
                          <a:spcPts val="0"/>
                        </a:spcAft>
                      </a:pPr>
                      <a:r>
                        <a:rPr lang="en-US" sz="1400" dirty="0" smtClean="0">
                          <a:effectLst/>
                        </a:rPr>
                        <a:t>5,000</a:t>
                      </a:r>
                      <a:endParaRPr lang="en-SG" sz="1400" dirty="0">
                        <a:effectLst/>
                        <a:latin typeface="Times New Roman"/>
                        <a:ea typeface="Times New Roman"/>
                      </a:endParaRPr>
                    </a:p>
                  </a:txBody>
                  <a:tcPr marL="25400" marR="25400" marT="0" marB="0">
                    <a:solidFill>
                      <a:schemeClr val="accent2"/>
                    </a:solidFill>
                  </a:tcPr>
                </a:tc>
                <a:tc>
                  <a:txBody>
                    <a:bodyPr/>
                    <a:lstStyle/>
                    <a:p>
                      <a:pPr marR="68580" algn="ctr">
                        <a:lnSpc>
                          <a:spcPts val="1200"/>
                        </a:lnSpc>
                        <a:spcAft>
                          <a:spcPts val="0"/>
                        </a:spcAft>
                      </a:pPr>
                      <a:r>
                        <a:rPr lang="en-US" sz="1400" dirty="0">
                          <a:effectLst/>
                        </a:rPr>
                        <a:t> </a:t>
                      </a:r>
                      <a:endParaRPr lang="en-SG" sz="1400" dirty="0">
                        <a:effectLst/>
                        <a:latin typeface="Times New Roman"/>
                        <a:ea typeface="Times New Roman"/>
                      </a:endParaRPr>
                    </a:p>
                  </a:txBody>
                  <a:tcPr marL="25400" marR="25400" marT="0" marB="0"/>
                </a:tc>
              </a:tr>
            </a:tbl>
          </a:graphicData>
        </a:graphic>
      </p:graphicFrame>
    </p:spTree>
    <p:extLst>
      <p:ext uri="{BB962C8B-B14F-4D97-AF65-F5344CB8AC3E}">
        <p14:creationId xmlns:p14="http://schemas.microsoft.com/office/powerpoint/2010/main" val="1668330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80928"/>
            <a:ext cx="8202488" cy="1600200"/>
          </a:xfrm>
        </p:spPr>
        <p:txBody>
          <a:bodyPr>
            <a:normAutofit fontScale="90000"/>
          </a:bodyPr>
          <a:lstStyle/>
          <a:p>
            <a:r>
              <a:rPr lang="en-US" dirty="0" smtClean="0">
                <a:solidFill>
                  <a:srgbClr val="0070C0"/>
                </a:solidFill>
              </a:rPr>
              <a:t>Workplace Health Promotions, Add on/Additions</a:t>
            </a:r>
            <a:endParaRPr lang="en-SG" dirty="0">
              <a:solidFill>
                <a:srgbClr val="0070C0"/>
              </a:solidFill>
            </a:endParaRPr>
          </a:p>
        </p:txBody>
      </p:sp>
    </p:spTree>
    <p:extLst>
      <p:ext uri="{BB962C8B-B14F-4D97-AF65-F5344CB8AC3E}">
        <p14:creationId xmlns:p14="http://schemas.microsoft.com/office/powerpoint/2010/main" val="24350399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dirty="0">
                <a:solidFill>
                  <a:srgbClr val="0070C0"/>
                </a:solidFill>
              </a:rPr>
              <a:t>Mental Health Top Up Grant</a:t>
            </a:r>
          </a:p>
        </p:txBody>
      </p:sp>
      <p:sp>
        <p:nvSpPr>
          <p:cNvPr id="3" name="Content Placeholder 2"/>
          <p:cNvSpPr>
            <a:spLocks noGrp="1"/>
          </p:cNvSpPr>
          <p:nvPr>
            <p:ph idx="1"/>
          </p:nvPr>
        </p:nvSpPr>
        <p:spPr>
          <a:xfrm>
            <a:off x="762000" y="685800"/>
            <a:ext cx="7842448" cy="3886200"/>
          </a:xfrm>
        </p:spPr>
        <p:txBody>
          <a:bodyPr/>
          <a:lstStyle/>
          <a:p>
            <a:r>
              <a:rPr lang="en-SG" dirty="0" smtClean="0">
                <a:solidFill>
                  <a:schemeClr val="tx1"/>
                </a:solidFill>
              </a:rPr>
              <a:t>The</a:t>
            </a:r>
            <a:r>
              <a:rPr lang="en-SG" dirty="0">
                <a:solidFill>
                  <a:schemeClr val="tx1"/>
                </a:solidFill>
              </a:rPr>
              <a:t> </a:t>
            </a:r>
            <a:r>
              <a:rPr lang="en-SG" dirty="0">
                <a:solidFill>
                  <a:srgbClr val="FF0000"/>
                </a:solidFill>
              </a:rPr>
              <a:t>Mental Health Top Up Grant </a:t>
            </a:r>
            <a:r>
              <a:rPr lang="en-SG" dirty="0">
                <a:solidFill>
                  <a:schemeClr val="tx1"/>
                </a:solidFill>
              </a:rPr>
              <a:t>is an additional funding option offered by HPB. This Top Up provides financial support exclusively for organisations to sustain and augment their workplace mental health promotion programmes. The maximum top up quantum is $2000. No co-funding by the organisation is required* </a:t>
            </a:r>
            <a:endParaRPr lang="en-SG" dirty="0" smtClean="0">
              <a:solidFill>
                <a:schemeClr val="tx1"/>
              </a:solidFill>
            </a:endParaRPr>
          </a:p>
          <a:p>
            <a:pPr marL="0" indent="0">
              <a:buNone/>
            </a:pPr>
            <a:endParaRPr lang="en-SG" dirty="0">
              <a:solidFill>
                <a:schemeClr val="tx1"/>
              </a:solidFill>
            </a:endParaRPr>
          </a:p>
          <a:p>
            <a:pPr marL="0" indent="0">
              <a:buNone/>
            </a:pPr>
            <a:r>
              <a:rPr lang="en-SG" dirty="0">
                <a:solidFill>
                  <a:schemeClr val="tx1"/>
                </a:solidFill>
              </a:rPr>
              <a:t>* Subject to Terms and Conditions</a:t>
            </a:r>
          </a:p>
          <a:p>
            <a:endParaRPr lang="en-SG" dirty="0">
              <a:solidFill>
                <a:schemeClr val="tx1"/>
              </a:solidFill>
            </a:endParaRPr>
          </a:p>
        </p:txBody>
      </p:sp>
    </p:spTree>
    <p:extLst>
      <p:ext uri="{BB962C8B-B14F-4D97-AF65-F5344CB8AC3E}">
        <p14:creationId xmlns:p14="http://schemas.microsoft.com/office/powerpoint/2010/main" val="2100372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Discover </a:t>
            </a:r>
            <a:r>
              <a:rPr lang="en-US" dirty="0" smtClean="0">
                <a:solidFill>
                  <a:srgbClr val="FF0000"/>
                </a:solidFill>
              </a:rPr>
              <a:t>Maximum</a:t>
            </a:r>
            <a:r>
              <a:rPr lang="en-US" dirty="0" smtClean="0">
                <a:solidFill>
                  <a:srgbClr val="0070C0"/>
                </a:solidFill>
              </a:rPr>
              <a:t> Wellness</a:t>
            </a:r>
            <a:endParaRPr lang="en-SG" dirty="0">
              <a:solidFill>
                <a:srgbClr val="0070C0"/>
              </a:solidFill>
            </a:endParaRPr>
          </a:p>
        </p:txBody>
      </p:sp>
      <p:sp>
        <p:nvSpPr>
          <p:cNvPr id="3" name="Content Placeholder 2"/>
          <p:cNvSpPr>
            <a:spLocks noGrp="1"/>
          </p:cNvSpPr>
          <p:nvPr>
            <p:ph idx="1"/>
          </p:nvPr>
        </p:nvSpPr>
        <p:spPr>
          <a:xfrm>
            <a:off x="467544" y="685800"/>
            <a:ext cx="8382000" cy="3886200"/>
          </a:xfrm>
        </p:spPr>
        <p:txBody>
          <a:bodyPr/>
          <a:lstStyle/>
          <a:p>
            <a:r>
              <a:rPr lang="en-SG" b="1" dirty="0">
                <a:solidFill>
                  <a:schemeClr val="accent2"/>
                </a:solidFill>
              </a:rPr>
              <a:t>Maximum </a:t>
            </a:r>
            <a:r>
              <a:rPr lang="en-SG" b="1" dirty="0">
                <a:solidFill>
                  <a:srgbClr val="0070C0"/>
                </a:solidFill>
              </a:rPr>
              <a:t>Wellness</a:t>
            </a:r>
            <a:r>
              <a:rPr lang="en-SG" dirty="0">
                <a:solidFill>
                  <a:schemeClr val="tx1"/>
                </a:solidFill>
              </a:rPr>
              <a:t> is a leader in the Health and Wellness Industry in </a:t>
            </a:r>
            <a:r>
              <a:rPr lang="en-SG" dirty="0" smtClean="0">
                <a:solidFill>
                  <a:schemeClr val="tx1"/>
                </a:solidFill>
              </a:rPr>
              <a:t>Singapore. Our </a:t>
            </a:r>
            <a:r>
              <a:rPr lang="en-SG" dirty="0">
                <a:solidFill>
                  <a:schemeClr val="tx1"/>
                </a:solidFill>
              </a:rPr>
              <a:t>clients range from multinational organizations to local educational institutions, healthcare organizations and small </a:t>
            </a:r>
            <a:r>
              <a:rPr lang="en-SG" dirty="0" smtClean="0">
                <a:solidFill>
                  <a:schemeClr val="tx1"/>
                </a:solidFill>
              </a:rPr>
              <a:t>businesses.</a:t>
            </a:r>
          </a:p>
          <a:p>
            <a:endParaRPr lang="en-SG" dirty="0">
              <a:solidFill>
                <a:schemeClr val="tx1"/>
              </a:solidFill>
            </a:endParaRPr>
          </a:p>
          <a:p>
            <a:r>
              <a:rPr lang="en-SG" dirty="0" smtClean="0">
                <a:solidFill>
                  <a:schemeClr val="tx1"/>
                </a:solidFill>
              </a:rPr>
              <a:t>Board </a:t>
            </a:r>
            <a:r>
              <a:rPr lang="en-SG" dirty="0">
                <a:solidFill>
                  <a:schemeClr val="tx1"/>
                </a:solidFill>
              </a:rPr>
              <a:t>spectrum of projects are assigned to us and to our highly qualified Master Programme Developers and Fitness Educators/Trainers.</a:t>
            </a:r>
          </a:p>
          <a:p>
            <a:endParaRPr lang="en-SG" dirty="0"/>
          </a:p>
        </p:txBody>
      </p:sp>
    </p:spTree>
    <p:extLst>
      <p:ext uri="{BB962C8B-B14F-4D97-AF65-F5344CB8AC3E}">
        <p14:creationId xmlns:p14="http://schemas.microsoft.com/office/powerpoint/2010/main" val="13195961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Thank </a:t>
            </a:r>
            <a:r>
              <a:rPr lang="en-US" dirty="0" smtClean="0">
                <a:solidFill>
                  <a:srgbClr val="0070C0"/>
                </a:solidFill>
              </a:rPr>
              <a:t>you</a:t>
            </a:r>
            <a:endParaRPr lang="en-SG" dirty="0">
              <a:solidFill>
                <a:srgbClr val="FF0000"/>
              </a:solidFill>
            </a:endParaRPr>
          </a:p>
        </p:txBody>
      </p:sp>
      <p:sp>
        <p:nvSpPr>
          <p:cNvPr id="3" name="Content Placeholder 2"/>
          <p:cNvSpPr>
            <a:spLocks noGrp="1"/>
          </p:cNvSpPr>
          <p:nvPr>
            <p:ph idx="1"/>
          </p:nvPr>
        </p:nvSpPr>
        <p:spPr>
          <a:xfrm>
            <a:off x="762000" y="-171400"/>
            <a:ext cx="7543800" cy="3886200"/>
          </a:xfrm>
        </p:spPr>
        <p:txBody>
          <a:bodyPr/>
          <a:lstStyle/>
          <a:p>
            <a:r>
              <a:rPr lang="en-US" dirty="0" smtClean="0"/>
              <a:t>For more info on the </a:t>
            </a:r>
            <a:r>
              <a:rPr lang="en-US" b="1" dirty="0" smtClean="0">
                <a:solidFill>
                  <a:srgbClr val="FF0000"/>
                </a:solidFill>
              </a:rPr>
              <a:t>Mental Health </a:t>
            </a:r>
            <a:r>
              <a:rPr lang="en-US" dirty="0" smtClean="0"/>
              <a:t>add on/ additional grant, kindly arrange for an appointment with </a:t>
            </a:r>
            <a:r>
              <a:rPr lang="en-US" b="1" dirty="0" smtClean="0">
                <a:solidFill>
                  <a:srgbClr val="FF0000"/>
                </a:solidFill>
              </a:rPr>
              <a:t>Maximum </a:t>
            </a:r>
            <a:r>
              <a:rPr lang="en-US" b="1" dirty="0" smtClean="0">
                <a:solidFill>
                  <a:srgbClr val="0070C0"/>
                </a:solidFill>
              </a:rPr>
              <a:t>Wellness</a:t>
            </a:r>
            <a:r>
              <a:rPr lang="en-US" b="1" dirty="0" smtClean="0"/>
              <a:t>.</a:t>
            </a:r>
            <a:endParaRPr lang="en-SG" b="1" dirty="0"/>
          </a:p>
        </p:txBody>
      </p:sp>
      <p:pic>
        <p:nvPicPr>
          <p:cNvPr id="4" name="Picture 2" descr="C:\Users\115693\Desktop\mw3.jpg"/>
          <p:cNvPicPr>
            <a:picLocks noChangeAspect="1" noChangeArrowheads="1"/>
          </p:cNvPicPr>
          <p:nvPr/>
        </p:nvPicPr>
        <p:blipFill>
          <a:blip r:embed="rId2" cstate="print">
            <a:extLst>
              <a:ext uri="{BEBA8EAE-BF5A-486C-A8C5-ECC9F3942E4B}">
                <a14:imgProps xmlns:a14="http://schemas.microsoft.com/office/drawing/2010/main">
                  <a14:imgLayer r:embed="rId3">
                    <a14:imgEffect>
                      <a14:artisticCement/>
                    </a14:imgEffect>
                  </a14:imgLayer>
                </a14:imgProps>
              </a:ext>
              <a:ext uri="{28A0092B-C50C-407E-A947-70E740481C1C}">
                <a14:useLocalDpi xmlns:a14="http://schemas.microsoft.com/office/drawing/2010/main" val="0"/>
              </a:ext>
            </a:extLst>
          </a:blip>
          <a:srcRect/>
          <a:stretch>
            <a:fillRect/>
          </a:stretch>
        </p:blipFill>
        <p:spPr bwMode="auto">
          <a:xfrm>
            <a:off x="5433721" y="2906942"/>
            <a:ext cx="2808312" cy="203422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Rectangle 5"/>
          <p:cNvSpPr/>
          <p:nvPr/>
        </p:nvSpPr>
        <p:spPr>
          <a:xfrm>
            <a:off x="683568" y="2981441"/>
            <a:ext cx="4499950" cy="1908215"/>
          </a:xfrm>
          <a:prstGeom prst="rect">
            <a:avLst/>
          </a:prstGeom>
        </p:spPr>
        <p:txBody>
          <a:bodyPr wrap="none">
            <a:spAutoFit/>
          </a:bodyPr>
          <a:lstStyle/>
          <a:p>
            <a:r>
              <a:rPr lang="en-SG" b="1" i="1" dirty="0">
                <a:solidFill>
                  <a:schemeClr val="accent1">
                    <a:lumMod val="75000"/>
                  </a:schemeClr>
                </a:solidFill>
              </a:rPr>
              <a:t>Better </a:t>
            </a:r>
            <a:r>
              <a:rPr lang="en-SG" b="1" i="1" dirty="0">
                <a:solidFill>
                  <a:srgbClr val="00B050"/>
                </a:solidFill>
              </a:rPr>
              <a:t>Health </a:t>
            </a:r>
            <a:r>
              <a:rPr lang="en-SG" b="1" i="1" dirty="0">
                <a:solidFill>
                  <a:schemeClr val="accent1">
                    <a:lumMod val="75000"/>
                  </a:schemeClr>
                </a:solidFill>
              </a:rPr>
              <a:t>for tomorrow </a:t>
            </a:r>
            <a:r>
              <a:rPr lang="en-SG" b="1" i="1" dirty="0" smtClean="0">
                <a:solidFill>
                  <a:srgbClr val="FF0000"/>
                </a:solidFill>
              </a:rPr>
              <a:t>TODAY!</a:t>
            </a:r>
          </a:p>
          <a:p>
            <a:endParaRPr lang="en-US" sz="2000" b="1" i="1" dirty="0">
              <a:solidFill>
                <a:srgbClr val="FF0000"/>
              </a:solidFill>
            </a:endParaRPr>
          </a:p>
          <a:p>
            <a:r>
              <a:rPr lang="en-SG" sz="2000" dirty="0"/>
              <a:t>Phone: 92255263</a:t>
            </a:r>
            <a:br>
              <a:rPr lang="en-SG" sz="2000" dirty="0"/>
            </a:br>
            <a:r>
              <a:rPr lang="en-SG" sz="2000" dirty="0"/>
              <a:t>Website: maximumwellness</a:t>
            </a:r>
            <a:r>
              <a:rPr lang="en-SG" sz="2000" i="1" dirty="0"/>
              <a:t>SG</a:t>
            </a:r>
            <a:r>
              <a:rPr lang="en-SG" sz="2000" dirty="0"/>
              <a:t>.com</a:t>
            </a:r>
            <a:br>
              <a:rPr lang="en-SG" sz="2000" dirty="0"/>
            </a:br>
            <a:r>
              <a:rPr lang="en-SG" sz="2000" dirty="0"/>
              <a:t>Email: maximumwellness</a:t>
            </a:r>
            <a:r>
              <a:rPr lang="en-SG" sz="2000" i="1" dirty="0"/>
              <a:t>SG</a:t>
            </a:r>
            <a:r>
              <a:rPr lang="en-SG" sz="2000" dirty="0"/>
              <a:t>@gmail.com</a:t>
            </a:r>
            <a:br>
              <a:rPr lang="en-SG" sz="2000" dirty="0"/>
            </a:br>
            <a:r>
              <a:rPr lang="en-SG" sz="2000" dirty="0"/>
              <a:t>Registered Business License: 53180494A</a:t>
            </a:r>
            <a:endParaRPr lang="en-SG" sz="2000" dirty="0">
              <a:solidFill>
                <a:srgbClr val="FF0000"/>
              </a:solidFill>
            </a:endParaRPr>
          </a:p>
        </p:txBody>
      </p:sp>
    </p:spTree>
    <p:extLst>
      <p:ext uri="{BB962C8B-B14F-4D97-AF65-F5344CB8AC3E}">
        <p14:creationId xmlns:p14="http://schemas.microsoft.com/office/powerpoint/2010/main" val="1974849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5357192"/>
            <a:ext cx="10369152" cy="2320280"/>
          </a:xfrm>
        </p:spPr>
        <p:txBody>
          <a:bodyPr>
            <a:normAutofit fontScale="90000"/>
          </a:bodyPr>
          <a:lstStyle/>
          <a:p>
            <a:r>
              <a:rPr lang="en-SG" b="1" dirty="0">
                <a:solidFill>
                  <a:srgbClr val="0070C0"/>
                </a:solidFill>
              </a:rPr>
              <a:t>Community involvement and Other </a:t>
            </a:r>
            <a:r>
              <a:rPr lang="en-SG" b="1" dirty="0" smtClean="0">
                <a:solidFill>
                  <a:srgbClr val="0070C0"/>
                </a:solidFill>
              </a:rPr>
              <a:t>projects </a:t>
            </a:r>
            <a:r>
              <a:rPr lang="en-SG" b="1" dirty="0" smtClean="0">
                <a:solidFill>
                  <a:srgbClr val="FF0000"/>
                </a:solidFill>
              </a:rPr>
              <a:t>Summarized </a:t>
            </a:r>
            <a:r>
              <a:rPr lang="en-SG" b="1" dirty="0">
                <a:solidFill>
                  <a:srgbClr val="FF0000"/>
                </a:solidFill>
              </a:rPr>
              <a:t>list</a:t>
            </a:r>
            <a:r>
              <a:rPr lang="en-SG" dirty="0">
                <a:solidFill>
                  <a:srgbClr val="FF0000"/>
                </a:solidFill>
              </a:rPr>
              <a:t/>
            </a:r>
            <a:br>
              <a:rPr lang="en-SG" dirty="0">
                <a:solidFill>
                  <a:srgbClr val="FF0000"/>
                </a:solidFill>
              </a:rPr>
            </a:br>
            <a:endParaRPr lang="en-SG"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7496021"/>
              </p:ext>
            </p:extLst>
          </p:nvPr>
        </p:nvGraphicFramePr>
        <p:xfrm>
          <a:off x="107504" y="692696"/>
          <a:ext cx="8856984" cy="4513562"/>
        </p:xfrm>
        <a:graphic>
          <a:graphicData uri="http://schemas.openxmlformats.org/drawingml/2006/table">
            <a:tbl>
              <a:tblPr firstRow="1" bandRow="1">
                <a:tableStyleId>{5C22544A-7EE6-4342-B048-85BDC9FD1C3A}</a:tableStyleId>
              </a:tblPr>
              <a:tblGrid>
                <a:gridCol w="2952328"/>
                <a:gridCol w="2952328"/>
                <a:gridCol w="2952328"/>
              </a:tblGrid>
              <a:tr h="60928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1800" u="sng" kern="1200" dirty="0" smtClean="0">
                          <a:solidFill>
                            <a:schemeClr val="bg1"/>
                          </a:solidFill>
                          <a:effectLst/>
                          <a:latin typeface="+mn-lt"/>
                          <a:ea typeface="+mn-ea"/>
                          <a:cs typeface="+mn-cs"/>
                        </a:rPr>
                        <a:t>Clients Appointed by Our Award Winning Master Trainer</a:t>
                      </a:r>
                      <a:endParaRPr lang="en-SG" sz="2000" dirty="0" smtClean="0">
                        <a:solidFill>
                          <a:schemeClr val="bg1"/>
                        </a:solidFill>
                        <a:effectLst/>
                      </a:endParaRPr>
                    </a:p>
                    <a:p>
                      <a:endParaRPr lang="en-SG" sz="1800" dirty="0"/>
                    </a:p>
                  </a:txBody>
                  <a:tcPr/>
                </a:tc>
                <a:tc hMerge="1">
                  <a:txBody>
                    <a:bodyPr/>
                    <a:lstStyle/>
                    <a:p>
                      <a:endParaRPr lang="en-SG" sz="1600" dirty="0"/>
                    </a:p>
                  </a:txBody>
                  <a:tcPr/>
                </a:tc>
                <a:tc>
                  <a:txBody>
                    <a:bodyPr/>
                    <a:lstStyle/>
                    <a:p>
                      <a:pPr algn="ctr"/>
                      <a:r>
                        <a:rPr lang="en-SG" sz="1800" b="1" u="sng" kern="1200" dirty="0" smtClean="0">
                          <a:solidFill>
                            <a:schemeClr val="lt1"/>
                          </a:solidFill>
                          <a:effectLst/>
                          <a:latin typeface="+mn-lt"/>
                          <a:ea typeface="+mn-ea"/>
                          <a:cs typeface="+mn-cs"/>
                        </a:rPr>
                        <a:t>Recent Activities in 2011/2010</a:t>
                      </a:r>
                      <a:endParaRPr lang="en-SG" sz="1800" dirty="0"/>
                    </a:p>
                  </a:txBody>
                  <a:tcPr/>
                </a:tc>
              </a:tr>
              <a:tr h="3873482">
                <a:tc>
                  <a:txBody>
                    <a:bodyPr/>
                    <a:lstStyle/>
                    <a:p>
                      <a:pPr marL="342900" indent="-342900">
                        <a:buFont typeface="+mj-lt"/>
                        <a:buAutoNum type="arabicPeriod"/>
                      </a:pPr>
                      <a:r>
                        <a:rPr lang="en-SG" sz="1600" kern="1200" dirty="0" smtClean="0">
                          <a:solidFill>
                            <a:schemeClr val="dk1"/>
                          </a:solidFill>
                          <a:effectLst/>
                          <a:latin typeface="+mn-lt"/>
                          <a:ea typeface="+mn-ea"/>
                          <a:cs typeface="+mn-cs"/>
                        </a:rPr>
                        <a:t>Singapore </a:t>
                      </a:r>
                      <a:r>
                        <a:rPr lang="en-SG" sz="1600" kern="1200" dirty="0" err="1" smtClean="0">
                          <a:solidFill>
                            <a:schemeClr val="dk1"/>
                          </a:solidFill>
                          <a:effectLst/>
                          <a:latin typeface="+mn-lt"/>
                          <a:ea typeface="+mn-ea"/>
                          <a:cs typeface="+mn-cs"/>
                        </a:rPr>
                        <a:t>Tuas</a:t>
                      </a:r>
                      <a:r>
                        <a:rPr lang="en-SG" sz="1600" kern="1200" dirty="0" smtClean="0">
                          <a:solidFill>
                            <a:schemeClr val="dk1"/>
                          </a:solidFill>
                          <a:effectLst/>
                          <a:latin typeface="+mn-lt"/>
                          <a:ea typeface="+mn-ea"/>
                          <a:cs typeface="+mn-cs"/>
                        </a:rPr>
                        <a:t> Naval Base</a:t>
                      </a:r>
                      <a:endParaRPr lang="en-SG" sz="1600" dirty="0" smtClean="0">
                        <a:effectLst/>
                      </a:endParaRPr>
                    </a:p>
                    <a:p>
                      <a:pPr marL="342900" indent="-342900">
                        <a:buFont typeface="+mj-lt"/>
                        <a:buAutoNum type="arabicPeriod"/>
                      </a:pPr>
                      <a:r>
                        <a:rPr lang="en-SG" sz="1600" kern="1200" dirty="0" err="1" smtClean="0">
                          <a:solidFill>
                            <a:schemeClr val="dk1"/>
                          </a:solidFill>
                          <a:effectLst/>
                          <a:latin typeface="+mn-lt"/>
                          <a:ea typeface="+mn-ea"/>
                          <a:cs typeface="+mn-cs"/>
                        </a:rPr>
                        <a:t>Thye</a:t>
                      </a:r>
                      <a:r>
                        <a:rPr lang="en-SG" sz="1600" kern="1200" dirty="0" smtClean="0">
                          <a:solidFill>
                            <a:schemeClr val="dk1"/>
                          </a:solidFill>
                          <a:effectLst/>
                          <a:latin typeface="+mn-lt"/>
                          <a:ea typeface="+mn-ea"/>
                          <a:cs typeface="+mn-cs"/>
                        </a:rPr>
                        <a:t> </a:t>
                      </a:r>
                      <a:r>
                        <a:rPr lang="en-SG" sz="1600" kern="1200" dirty="0" err="1" smtClean="0">
                          <a:solidFill>
                            <a:schemeClr val="dk1"/>
                          </a:solidFill>
                          <a:effectLst/>
                          <a:latin typeface="+mn-lt"/>
                          <a:ea typeface="+mn-ea"/>
                          <a:cs typeface="+mn-cs"/>
                        </a:rPr>
                        <a:t>Hua</a:t>
                      </a:r>
                      <a:r>
                        <a:rPr lang="en-SG" sz="1600" kern="1200" dirty="0" smtClean="0">
                          <a:solidFill>
                            <a:schemeClr val="dk1"/>
                          </a:solidFill>
                          <a:effectLst/>
                          <a:latin typeface="+mn-lt"/>
                          <a:ea typeface="+mn-ea"/>
                          <a:cs typeface="+mn-cs"/>
                        </a:rPr>
                        <a:t> Kwan Hospital</a:t>
                      </a:r>
                      <a:endParaRPr lang="en-SG" sz="1600" dirty="0" smtClean="0">
                        <a:effectLst/>
                      </a:endParaRPr>
                    </a:p>
                    <a:p>
                      <a:pPr marL="342900" indent="-342900">
                        <a:buFont typeface="+mj-lt"/>
                        <a:buAutoNum type="arabicPeriod"/>
                      </a:pPr>
                      <a:r>
                        <a:rPr lang="en-SG" sz="1600" kern="1200" dirty="0" smtClean="0">
                          <a:solidFill>
                            <a:schemeClr val="dk1"/>
                          </a:solidFill>
                          <a:effectLst/>
                          <a:latin typeface="+mn-lt"/>
                          <a:ea typeface="+mn-ea"/>
                          <a:cs typeface="+mn-cs"/>
                        </a:rPr>
                        <a:t>West View Primary School</a:t>
                      </a:r>
                      <a:endParaRPr lang="en-SG" sz="1600" dirty="0" smtClean="0">
                        <a:effectLst/>
                      </a:endParaRPr>
                    </a:p>
                    <a:p>
                      <a:pPr marL="342900" indent="-342900">
                        <a:buFont typeface="+mj-lt"/>
                        <a:buAutoNum type="arabicPeriod"/>
                      </a:pPr>
                      <a:r>
                        <a:rPr lang="en-SG" sz="1600" kern="1200" dirty="0" smtClean="0">
                          <a:solidFill>
                            <a:schemeClr val="dk1"/>
                          </a:solidFill>
                          <a:effectLst/>
                          <a:latin typeface="+mn-lt"/>
                          <a:ea typeface="+mn-ea"/>
                          <a:cs typeface="+mn-cs"/>
                        </a:rPr>
                        <a:t>Anglo-Chinese School (ACS)</a:t>
                      </a:r>
                      <a:endParaRPr lang="en-SG" sz="1600" dirty="0" smtClean="0">
                        <a:effectLst/>
                      </a:endParaRPr>
                    </a:p>
                    <a:p>
                      <a:pPr marL="342900" indent="-342900">
                        <a:buFont typeface="+mj-lt"/>
                        <a:buAutoNum type="arabicPeriod"/>
                      </a:pPr>
                      <a:r>
                        <a:rPr lang="en-SG" sz="1600" kern="1200" dirty="0" err="1" smtClean="0">
                          <a:solidFill>
                            <a:schemeClr val="dk1"/>
                          </a:solidFill>
                          <a:effectLst/>
                          <a:latin typeface="+mn-lt"/>
                          <a:ea typeface="+mn-ea"/>
                          <a:cs typeface="+mn-cs"/>
                        </a:rPr>
                        <a:t>Hougang-Aljunied</a:t>
                      </a:r>
                      <a:r>
                        <a:rPr lang="en-SG" sz="1600" kern="1200" dirty="0" smtClean="0">
                          <a:solidFill>
                            <a:schemeClr val="dk1"/>
                          </a:solidFill>
                          <a:effectLst/>
                          <a:latin typeface="+mn-lt"/>
                          <a:ea typeface="+mn-ea"/>
                          <a:cs typeface="+mn-cs"/>
                        </a:rPr>
                        <a:t> GRC</a:t>
                      </a:r>
                      <a:endParaRPr lang="en-SG" sz="1600" dirty="0" smtClean="0">
                        <a:effectLst/>
                      </a:endParaRPr>
                    </a:p>
                    <a:p>
                      <a:pPr marL="342900" indent="-342900">
                        <a:buFont typeface="+mj-lt"/>
                        <a:buAutoNum type="arabicPeriod"/>
                      </a:pPr>
                      <a:r>
                        <a:rPr lang="en-SG" sz="1600" kern="1200" dirty="0" smtClean="0">
                          <a:solidFill>
                            <a:schemeClr val="dk1"/>
                          </a:solidFill>
                          <a:effectLst/>
                          <a:latin typeface="+mn-lt"/>
                          <a:ea typeface="+mn-ea"/>
                          <a:cs typeface="+mn-cs"/>
                        </a:rPr>
                        <a:t>Yeo's Singapore</a:t>
                      </a:r>
                      <a:endParaRPr lang="en-SG" sz="1600" dirty="0" smtClean="0">
                        <a:effectLst/>
                      </a:endParaRPr>
                    </a:p>
                    <a:p>
                      <a:pPr marL="342900" indent="-342900">
                        <a:buFont typeface="+mj-lt"/>
                        <a:buAutoNum type="arabicPeriod"/>
                      </a:pPr>
                      <a:r>
                        <a:rPr lang="en-SG" sz="1600" kern="1200" dirty="0" smtClean="0">
                          <a:solidFill>
                            <a:schemeClr val="dk1"/>
                          </a:solidFill>
                          <a:effectLst/>
                          <a:latin typeface="+mn-lt"/>
                          <a:ea typeface="+mn-ea"/>
                          <a:cs typeface="+mn-cs"/>
                        </a:rPr>
                        <a:t>ISCOS Organization</a:t>
                      </a:r>
                      <a:endParaRPr lang="en-SG" sz="1600" dirty="0" smtClean="0">
                        <a:effectLst/>
                      </a:endParaRPr>
                    </a:p>
                    <a:p>
                      <a:pPr marL="342900" indent="-342900">
                        <a:buFont typeface="+mj-lt"/>
                        <a:buAutoNum type="arabicPeriod"/>
                      </a:pPr>
                      <a:r>
                        <a:rPr lang="en-SG" sz="1600" kern="1200" dirty="0" smtClean="0">
                          <a:solidFill>
                            <a:schemeClr val="dk1"/>
                          </a:solidFill>
                          <a:effectLst/>
                          <a:latin typeface="+mn-lt"/>
                          <a:ea typeface="+mn-ea"/>
                          <a:cs typeface="+mn-cs"/>
                        </a:rPr>
                        <a:t> Nan </a:t>
                      </a:r>
                      <a:r>
                        <a:rPr lang="en-SG" sz="1600" kern="1200" dirty="0" err="1" smtClean="0">
                          <a:solidFill>
                            <a:schemeClr val="dk1"/>
                          </a:solidFill>
                          <a:effectLst/>
                          <a:latin typeface="+mn-lt"/>
                          <a:ea typeface="+mn-ea"/>
                          <a:cs typeface="+mn-cs"/>
                        </a:rPr>
                        <a:t>Chiau</a:t>
                      </a:r>
                      <a:r>
                        <a:rPr lang="en-SG" sz="1600" kern="1200" dirty="0" smtClean="0">
                          <a:solidFill>
                            <a:schemeClr val="dk1"/>
                          </a:solidFill>
                          <a:effectLst/>
                          <a:latin typeface="+mn-lt"/>
                          <a:ea typeface="+mn-ea"/>
                          <a:cs typeface="+mn-cs"/>
                        </a:rPr>
                        <a:t> High School</a:t>
                      </a:r>
                      <a:endParaRPr lang="en-SG" sz="1600" dirty="0" smtClean="0">
                        <a:effectLst/>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SG" sz="1600" kern="1200" dirty="0" smtClean="0">
                          <a:solidFill>
                            <a:schemeClr val="dk1"/>
                          </a:solidFill>
                          <a:effectLst/>
                          <a:latin typeface="+mn-lt"/>
                          <a:ea typeface="+mn-ea"/>
                          <a:cs typeface="+mn-cs"/>
                        </a:rPr>
                        <a:t>Singapore fitness</a:t>
                      </a:r>
                      <a:r>
                        <a:rPr lang="en-SG" sz="1600" kern="1200" baseline="0" dirty="0" smtClean="0">
                          <a:solidFill>
                            <a:schemeClr val="dk1"/>
                          </a:solidFill>
                          <a:effectLst/>
                          <a:latin typeface="+mn-lt"/>
                          <a:ea typeface="+mn-ea"/>
                          <a:cs typeface="+mn-cs"/>
                        </a:rPr>
                        <a:t> </a:t>
                      </a:r>
                      <a:r>
                        <a:rPr lang="en-SG" sz="1600" kern="1200" dirty="0" smtClean="0">
                          <a:solidFill>
                            <a:schemeClr val="dk1"/>
                          </a:solidFill>
                          <a:effectLst/>
                          <a:latin typeface="+mn-lt"/>
                          <a:ea typeface="+mn-ea"/>
                          <a:cs typeface="+mn-cs"/>
                        </a:rPr>
                        <a:t>network</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SG" sz="1600" kern="1200" dirty="0" smtClean="0">
                          <a:solidFill>
                            <a:schemeClr val="dk1"/>
                          </a:solidFill>
                          <a:effectLst/>
                          <a:latin typeface="+mn-lt"/>
                          <a:ea typeface="+mn-ea"/>
                          <a:cs typeface="+mn-cs"/>
                        </a:rPr>
                        <a:t>Windermere Neighbourhood Community</a:t>
                      </a:r>
                      <a:endParaRPr lang="en-SG" sz="1600" dirty="0" smtClean="0">
                        <a:effectLst/>
                      </a:endParaRPr>
                    </a:p>
                    <a:p>
                      <a:pPr marL="342900" lvl="0" indent="-342900">
                        <a:buFont typeface="+mj-lt"/>
                        <a:buAutoNum type="arabicPeriod"/>
                      </a:pPr>
                      <a:r>
                        <a:rPr lang="en-SG" sz="1600" kern="1200" dirty="0" smtClean="0">
                          <a:solidFill>
                            <a:schemeClr val="dk1"/>
                          </a:solidFill>
                          <a:effectLst/>
                          <a:latin typeface="+mn-lt"/>
                          <a:ea typeface="+mn-ea"/>
                          <a:cs typeface="+mn-cs"/>
                        </a:rPr>
                        <a:t>In-fitness</a:t>
                      </a:r>
                      <a:endParaRPr lang="en-SG" sz="1600" dirty="0" smtClean="0">
                        <a:effectLst/>
                      </a:endParaRPr>
                    </a:p>
                    <a:p>
                      <a:pPr marL="342900" lvl="0" indent="-342900">
                        <a:buFont typeface="+mj-lt"/>
                        <a:buAutoNum type="arabicPeriod"/>
                      </a:pPr>
                      <a:r>
                        <a:rPr lang="en-SG" sz="1600" kern="1200" dirty="0" smtClean="0">
                          <a:solidFill>
                            <a:schemeClr val="dk1"/>
                          </a:solidFill>
                          <a:effectLst/>
                          <a:latin typeface="+mn-lt"/>
                          <a:ea typeface="+mn-ea"/>
                          <a:cs typeface="+mn-cs"/>
                        </a:rPr>
                        <a:t>FHI </a:t>
                      </a:r>
                      <a:endParaRPr lang="en-SG" sz="1600" dirty="0" smtClean="0">
                        <a:effectLst/>
                      </a:endParaRPr>
                    </a:p>
                    <a:p>
                      <a:pPr marL="342900" lvl="0" indent="-342900">
                        <a:buFont typeface="+mj-lt"/>
                        <a:buAutoNum type="arabicPeriod"/>
                      </a:pPr>
                      <a:r>
                        <a:rPr lang="en-SG" sz="1600" kern="1200" dirty="0" smtClean="0">
                          <a:solidFill>
                            <a:schemeClr val="dk1"/>
                          </a:solidFill>
                          <a:effectLst/>
                          <a:latin typeface="+mn-lt"/>
                          <a:ea typeface="+mn-ea"/>
                          <a:cs typeface="+mn-cs"/>
                        </a:rPr>
                        <a:t>St Teresa </a:t>
                      </a:r>
                      <a:r>
                        <a:rPr lang="en-SG" sz="1600" kern="1200" dirty="0" err="1" smtClean="0">
                          <a:solidFill>
                            <a:schemeClr val="dk1"/>
                          </a:solidFill>
                          <a:effectLst/>
                          <a:latin typeface="+mn-lt"/>
                          <a:ea typeface="+mn-ea"/>
                          <a:cs typeface="+mn-cs"/>
                        </a:rPr>
                        <a:t>Teakwondo</a:t>
                      </a:r>
                      <a:r>
                        <a:rPr lang="en-SG" sz="1600" kern="1200" dirty="0" smtClean="0">
                          <a:solidFill>
                            <a:schemeClr val="dk1"/>
                          </a:solidFill>
                          <a:effectLst/>
                          <a:latin typeface="+mn-lt"/>
                          <a:ea typeface="+mn-ea"/>
                          <a:cs typeface="+mn-cs"/>
                        </a:rPr>
                        <a:t> Centre</a:t>
                      </a:r>
                      <a:endParaRPr lang="en-SG" sz="1600" dirty="0" smtClean="0">
                        <a:effectLst/>
                      </a:endParaRPr>
                    </a:p>
                  </a:txBody>
                  <a:tcPr/>
                </a:tc>
                <a:tc>
                  <a:txBody>
                    <a:bodyPr/>
                    <a:lstStyle/>
                    <a:p>
                      <a:pPr marL="342900" lvl="0" indent="-342900">
                        <a:buFont typeface="+mj-lt"/>
                        <a:buAutoNum type="arabicPeriod"/>
                      </a:pPr>
                      <a:r>
                        <a:rPr lang="en-SG" sz="1600" kern="1200" dirty="0" smtClean="0">
                          <a:solidFill>
                            <a:schemeClr val="dk1"/>
                          </a:solidFill>
                          <a:effectLst/>
                          <a:latin typeface="+mn-lt"/>
                          <a:ea typeface="+mn-ea"/>
                          <a:cs typeface="+mn-cs"/>
                        </a:rPr>
                        <a:t>Republic Polytechnic </a:t>
                      </a:r>
                      <a:endParaRPr lang="en-SG" sz="1600" dirty="0" smtClean="0">
                        <a:effectLst/>
                      </a:endParaRPr>
                    </a:p>
                    <a:p>
                      <a:pPr marL="342900" lvl="0" indent="-342900">
                        <a:buFont typeface="+mj-lt"/>
                        <a:buAutoNum type="arabicPeriod"/>
                      </a:pPr>
                      <a:r>
                        <a:rPr lang="en-SG" sz="1600" kern="1200" dirty="0" smtClean="0">
                          <a:solidFill>
                            <a:schemeClr val="dk1"/>
                          </a:solidFill>
                          <a:effectLst/>
                          <a:latin typeface="+mn-lt"/>
                          <a:ea typeface="+mn-ea"/>
                          <a:cs typeface="+mn-cs"/>
                        </a:rPr>
                        <a:t>Singapore Management University</a:t>
                      </a:r>
                      <a:endParaRPr lang="en-SG" sz="1600" dirty="0" smtClean="0">
                        <a:effectLst/>
                      </a:endParaRPr>
                    </a:p>
                    <a:p>
                      <a:pPr marL="342900" lvl="0" indent="-342900">
                        <a:buFont typeface="+mj-lt"/>
                        <a:buAutoNum type="arabicPeriod"/>
                      </a:pPr>
                      <a:r>
                        <a:rPr lang="en-SG" sz="1600" kern="1200" dirty="0" smtClean="0">
                          <a:solidFill>
                            <a:schemeClr val="dk1"/>
                          </a:solidFill>
                          <a:effectLst/>
                          <a:latin typeface="+mn-lt"/>
                          <a:ea typeface="+mn-ea"/>
                          <a:cs typeface="+mn-cs"/>
                        </a:rPr>
                        <a:t>Numerous Schools under Ministry of Education </a:t>
                      </a:r>
                      <a:endParaRPr lang="en-SG" sz="1600" dirty="0" smtClean="0">
                        <a:effectLst/>
                      </a:endParaRPr>
                    </a:p>
                    <a:p>
                      <a:pPr marL="342900" lvl="0" indent="-342900">
                        <a:buFont typeface="+mj-lt"/>
                        <a:buAutoNum type="arabicPeriod"/>
                      </a:pPr>
                      <a:r>
                        <a:rPr lang="en-SG" sz="1600" kern="1200" dirty="0" smtClean="0">
                          <a:solidFill>
                            <a:schemeClr val="dk1"/>
                          </a:solidFill>
                          <a:effectLst/>
                          <a:latin typeface="+mn-lt"/>
                          <a:ea typeface="+mn-ea"/>
                          <a:cs typeface="+mn-cs"/>
                        </a:rPr>
                        <a:t>School of Science and Technology</a:t>
                      </a:r>
                      <a:endParaRPr lang="en-SG" sz="1600" dirty="0" smtClean="0">
                        <a:effectLst/>
                      </a:endParaRPr>
                    </a:p>
                    <a:p>
                      <a:pPr marL="342900" lvl="0" indent="-342900">
                        <a:buFont typeface="+mj-lt"/>
                        <a:buAutoNum type="arabicPeriod"/>
                      </a:pPr>
                      <a:r>
                        <a:rPr lang="en-SG" sz="1600" kern="1200" dirty="0" smtClean="0">
                          <a:solidFill>
                            <a:schemeClr val="dk1"/>
                          </a:solidFill>
                          <a:effectLst/>
                          <a:latin typeface="+mn-lt"/>
                          <a:ea typeface="+mn-ea"/>
                          <a:cs typeface="+mn-cs"/>
                        </a:rPr>
                        <a:t>Global Net IT and Business School </a:t>
                      </a:r>
                      <a:endParaRPr lang="en-SG" sz="1600" dirty="0" smtClean="0">
                        <a:effectLst/>
                      </a:endParaRPr>
                    </a:p>
                    <a:p>
                      <a:pPr marL="342900" lvl="0" indent="-342900">
                        <a:buFont typeface="+mj-lt"/>
                        <a:buAutoNum type="arabicPeriod"/>
                      </a:pPr>
                      <a:r>
                        <a:rPr lang="en-SG" sz="1600" kern="1200" dirty="0" smtClean="0">
                          <a:solidFill>
                            <a:schemeClr val="dk1"/>
                          </a:solidFill>
                          <a:effectLst/>
                          <a:latin typeface="+mn-lt"/>
                          <a:ea typeface="+mn-ea"/>
                          <a:cs typeface="+mn-cs"/>
                        </a:rPr>
                        <a:t>In Collaboration with Health Promotion Board, Perfect Health</a:t>
                      </a:r>
                      <a:endParaRPr lang="en-SG" sz="1600" dirty="0" smtClean="0">
                        <a:effectLst/>
                      </a:endParaRPr>
                    </a:p>
                    <a:p>
                      <a:pPr marL="342900" lvl="0" indent="-342900">
                        <a:buFont typeface="+mj-lt"/>
                        <a:buAutoNum type="arabicPeriod"/>
                      </a:pPr>
                      <a:r>
                        <a:rPr lang="en-SG" sz="1600" kern="1200" dirty="0" smtClean="0">
                          <a:solidFill>
                            <a:schemeClr val="dk1"/>
                          </a:solidFill>
                          <a:effectLst/>
                          <a:latin typeface="+mn-lt"/>
                          <a:ea typeface="+mn-ea"/>
                          <a:cs typeface="+mn-cs"/>
                        </a:rPr>
                        <a:t>CPF Robinsons</a:t>
                      </a:r>
                      <a:endParaRPr lang="en-SG" sz="1600" dirty="0" smtClean="0">
                        <a:effectLst/>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SG" sz="1600" kern="1200" dirty="0" smtClean="0">
                          <a:solidFill>
                            <a:schemeClr val="dk1"/>
                          </a:solidFill>
                          <a:effectLst/>
                          <a:latin typeface="+mn-lt"/>
                          <a:ea typeface="+mn-ea"/>
                          <a:cs typeface="+mn-cs"/>
                        </a:rPr>
                        <a:t>JTC Corporation</a:t>
                      </a:r>
                      <a:endParaRPr lang="en-SG" sz="1600" dirty="0" smtClean="0">
                        <a:effectLst/>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SG" sz="1600" kern="1200" dirty="0" err="1" smtClean="0">
                          <a:solidFill>
                            <a:schemeClr val="dk1"/>
                          </a:solidFill>
                          <a:effectLst/>
                          <a:latin typeface="+mn-lt"/>
                          <a:ea typeface="+mn-ea"/>
                          <a:cs typeface="+mn-cs"/>
                        </a:rPr>
                        <a:t>Mindtrac</a:t>
                      </a:r>
                      <a:endParaRPr lang="en-SG" sz="1600" dirty="0" smtClean="0">
                        <a:effectLst/>
                      </a:endParaRPr>
                    </a:p>
                  </a:txBody>
                  <a:tcPr/>
                </a:tc>
                <a:tc>
                  <a:txBody>
                    <a:bodyPr/>
                    <a:lstStyle/>
                    <a:p>
                      <a:pPr marL="342900" indent="-342900">
                        <a:buFont typeface="+mj-lt"/>
                        <a:buAutoNum type="arabicPeriod"/>
                      </a:pPr>
                      <a:r>
                        <a:rPr lang="en-SG" sz="1600" kern="1200" dirty="0" smtClean="0">
                          <a:solidFill>
                            <a:schemeClr val="dk1"/>
                          </a:solidFill>
                          <a:effectLst/>
                          <a:latin typeface="+mn-lt"/>
                          <a:ea typeface="+mn-ea"/>
                          <a:cs typeface="+mn-cs"/>
                        </a:rPr>
                        <a:t>Aerobic Kickboxing</a:t>
                      </a:r>
                    </a:p>
                    <a:p>
                      <a:pPr marL="342900" indent="-342900">
                        <a:buFont typeface="+mj-lt"/>
                        <a:buAutoNum type="arabicPeriod"/>
                      </a:pPr>
                      <a:r>
                        <a:rPr lang="en-SG" sz="1600" kern="1200" dirty="0" err="1" smtClean="0">
                          <a:solidFill>
                            <a:schemeClr val="dk1"/>
                          </a:solidFill>
                          <a:effectLst/>
                          <a:latin typeface="+mn-lt"/>
                          <a:ea typeface="+mn-ea"/>
                          <a:cs typeface="+mn-cs"/>
                        </a:rPr>
                        <a:t>Boxercise</a:t>
                      </a:r>
                      <a:r>
                        <a:rPr lang="en-SG" sz="1600" kern="1200" dirty="0" smtClean="0">
                          <a:solidFill>
                            <a:schemeClr val="dk1"/>
                          </a:solidFill>
                          <a:effectLst/>
                          <a:latin typeface="+mn-lt"/>
                          <a:ea typeface="+mn-ea"/>
                          <a:cs typeface="+mn-cs"/>
                        </a:rPr>
                        <a:t> by MW</a:t>
                      </a:r>
                    </a:p>
                    <a:p>
                      <a:pPr marL="342900" indent="-342900">
                        <a:buFont typeface="+mj-lt"/>
                        <a:buAutoNum type="arabicPeriod"/>
                      </a:pPr>
                      <a:r>
                        <a:rPr lang="en-SG" sz="1600" kern="1200" dirty="0" smtClean="0">
                          <a:solidFill>
                            <a:schemeClr val="dk1"/>
                          </a:solidFill>
                          <a:effectLst/>
                          <a:latin typeface="+mn-lt"/>
                          <a:ea typeface="+mn-ea"/>
                          <a:cs typeface="+mn-cs"/>
                        </a:rPr>
                        <a:t>Gym Orientation</a:t>
                      </a:r>
                      <a:r>
                        <a:rPr lang="en-SG" sz="1600" kern="1200" baseline="0" dirty="0" smtClean="0">
                          <a:solidFill>
                            <a:schemeClr val="dk1"/>
                          </a:solidFill>
                          <a:effectLst/>
                          <a:latin typeface="+mn-lt"/>
                          <a:ea typeface="+mn-ea"/>
                          <a:cs typeface="+mn-cs"/>
                        </a:rPr>
                        <a:t> </a:t>
                      </a:r>
                      <a:r>
                        <a:rPr lang="en-SG" sz="1600" kern="1200" dirty="0" smtClean="0">
                          <a:solidFill>
                            <a:schemeClr val="dk1"/>
                          </a:solidFill>
                          <a:effectLst/>
                          <a:latin typeface="+mn-lt"/>
                          <a:ea typeface="+mn-ea"/>
                          <a:cs typeface="+mn-cs"/>
                        </a:rPr>
                        <a:t>Programme</a:t>
                      </a:r>
                    </a:p>
                    <a:p>
                      <a:pPr marL="342900" indent="-342900">
                        <a:buFont typeface="+mj-lt"/>
                        <a:buAutoNum type="arabicPeriod"/>
                      </a:pPr>
                      <a:r>
                        <a:rPr lang="en-SG" sz="1600" kern="1200" dirty="0" smtClean="0">
                          <a:solidFill>
                            <a:schemeClr val="dk1"/>
                          </a:solidFill>
                          <a:effectLst/>
                          <a:latin typeface="+mn-lt"/>
                          <a:ea typeface="+mn-ea"/>
                          <a:cs typeface="+mn-cs"/>
                        </a:rPr>
                        <a:t>Workplace Health Seminars</a:t>
                      </a:r>
                    </a:p>
                    <a:p>
                      <a:pPr marL="342900" indent="-342900">
                        <a:buFont typeface="+mj-lt"/>
                        <a:buAutoNum type="arabicPeriod"/>
                      </a:pPr>
                      <a:r>
                        <a:rPr lang="en-SG" sz="1600" kern="1200" dirty="0" smtClean="0">
                          <a:solidFill>
                            <a:schemeClr val="dk1"/>
                          </a:solidFill>
                          <a:effectLst/>
                          <a:latin typeface="+mn-lt"/>
                          <a:ea typeface="+mn-ea"/>
                          <a:cs typeface="+mn-cs"/>
                        </a:rPr>
                        <a:t>Family Active Event</a:t>
                      </a:r>
                    </a:p>
                    <a:p>
                      <a:pPr marL="342900" indent="-342900">
                        <a:buFont typeface="+mj-lt"/>
                        <a:buAutoNum type="arabicPeriod"/>
                      </a:pPr>
                      <a:r>
                        <a:rPr lang="en-SG" sz="1600" kern="1200" dirty="0" smtClean="0">
                          <a:solidFill>
                            <a:schemeClr val="dk1"/>
                          </a:solidFill>
                          <a:effectLst/>
                          <a:latin typeface="+mn-lt"/>
                          <a:ea typeface="+mn-ea"/>
                          <a:cs typeface="+mn-cs"/>
                        </a:rPr>
                        <a:t>School Health Assembly Talk</a:t>
                      </a:r>
                    </a:p>
                    <a:p>
                      <a:pPr marL="342900" indent="-342900">
                        <a:buFont typeface="+mj-lt"/>
                        <a:buAutoNum type="arabicPeriod"/>
                      </a:pPr>
                      <a:r>
                        <a:rPr lang="en-SG" sz="1600" kern="1200" dirty="0" smtClean="0">
                          <a:solidFill>
                            <a:schemeClr val="dk1"/>
                          </a:solidFill>
                          <a:effectLst/>
                          <a:latin typeface="+mn-lt"/>
                          <a:ea typeface="+mn-ea"/>
                          <a:cs typeface="+mn-cs"/>
                        </a:rPr>
                        <a:t>Family Day Event</a:t>
                      </a:r>
                    </a:p>
                    <a:p>
                      <a:pPr marL="342900" indent="-342900">
                        <a:buFont typeface="+mj-lt"/>
                        <a:buAutoNum type="arabicPeriod"/>
                      </a:pPr>
                      <a:r>
                        <a:rPr lang="en-SG" sz="1600" kern="1200" dirty="0" smtClean="0">
                          <a:solidFill>
                            <a:schemeClr val="dk1"/>
                          </a:solidFill>
                          <a:effectLst/>
                          <a:latin typeface="+mn-lt"/>
                          <a:ea typeface="+mn-ea"/>
                          <a:cs typeface="+mn-cs"/>
                        </a:rPr>
                        <a:t>Staff Active Day</a:t>
                      </a:r>
                      <a:endParaRPr lang="en-SG" sz="1600" dirty="0"/>
                    </a:p>
                  </a:txBody>
                  <a:tcPr/>
                </a:tc>
              </a:tr>
            </a:tbl>
          </a:graphicData>
        </a:graphic>
      </p:graphicFrame>
    </p:spTree>
    <p:extLst>
      <p:ext uri="{BB962C8B-B14F-4D97-AF65-F5344CB8AC3E}">
        <p14:creationId xmlns:p14="http://schemas.microsoft.com/office/powerpoint/2010/main" val="2966137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dirty="0" smtClean="0">
                <a:solidFill>
                  <a:srgbClr val="0070C0"/>
                </a:solidFill>
              </a:rPr>
              <a:t>WHAT is the Workplace Health Promotion Grant?</a:t>
            </a:r>
            <a:endParaRPr lang="en-SG" dirty="0">
              <a:solidFill>
                <a:srgbClr val="0070C0"/>
              </a:solidFill>
            </a:endParaRPr>
          </a:p>
        </p:txBody>
      </p:sp>
      <p:sp>
        <p:nvSpPr>
          <p:cNvPr id="3" name="Content Placeholder 2"/>
          <p:cNvSpPr>
            <a:spLocks noGrp="1"/>
          </p:cNvSpPr>
          <p:nvPr>
            <p:ph idx="1"/>
          </p:nvPr>
        </p:nvSpPr>
        <p:spPr/>
        <p:txBody>
          <a:bodyPr>
            <a:normAutofit/>
          </a:bodyPr>
          <a:lstStyle/>
          <a:p>
            <a:r>
              <a:rPr lang="en-SG" sz="2800" dirty="0" smtClean="0">
                <a:solidFill>
                  <a:schemeClr val="tx1"/>
                </a:solidFill>
              </a:rPr>
              <a:t>The Workplace Health Promotion (WHP) Grant is a funding scheme offered by the Health Promotion Board (HPB). The Grant provides financial support to help organisations start and sustain their </a:t>
            </a:r>
            <a:r>
              <a:rPr lang="en-SG" sz="2800" dirty="0" smtClean="0">
                <a:solidFill>
                  <a:srgbClr val="FF0000"/>
                </a:solidFill>
              </a:rPr>
              <a:t>workplace health programmes.</a:t>
            </a:r>
            <a:endParaRPr lang="en-SG" sz="2800" dirty="0">
              <a:solidFill>
                <a:srgbClr val="FF0000"/>
              </a:solidFill>
            </a:endParaRPr>
          </a:p>
        </p:txBody>
      </p:sp>
    </p:spTree>
    <p:extLst>
      <p:ext uri="{BB962C8B-B14F-4D97-AF65-F5344CB8AC3E}">
        <p14:creationId xmlns:p14="http://schemas.microsoft.com/office/powerpoint/2010/main" val="4147373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dirty="0" smtClean="0">
                <a:solidFill>
                  <a:srgbClr val="0070C0"/>
                </a:solidFill>
              </a:rPr>
              <a:t>WHAT is the value of the Grant?</a:t>
            </a:r>
            <a:endParaRPr lang="en-SG" dirty="0">
              <a:solidFill>
                <a:srgbClr val="0070C0"/>
              </a:solidFill>
            </a:endParaRPr>
          </a:p>
        </p:txBody>
      </p:sp>
      <p:sp>
        <p:nvSpPr>
          <p:cNvPr id="3" name="Content Placeholder 2"/>
          <p:cNvSpPr>
            <a:spLocks noGrp="1"/>
          </p:cNvSpPr>
          <p:nvPr>
            <p:ph idx="1"/>
          </p:nvPr>
        </p:nvSpPr>
        <p:spPr/>
        <p:txBody>
          <a:bodyPr>
            <a:normAutofit/>
          </a:bodyPr>
          <a:lstStyle/>
          <a:p>
            <a:r>
              <a:rPr lang="en-SG" sz="3200" dirty="0" smtClean="0">
                <a:solidFill>
                  <a:schemeClr val="tx1"/>
                </a:solidFill>
              </a:rPr>
              <a:t>The maximum grant quantum is </a:t>
            </a:r>
            <a:r>
              <a:rPr lang="en-SG" sz="3200" b="1" dirty="0" smtClean="0">
                <a:solidFill>
                  <a:srgbClr val="FF0000"/>
                </a:solidFill>
                <a:effectLst>
                  <a:outerShdw blurRad="38100" dist="38100" dir="2700000" algn="tl">
                    <a:srgbClr val="000000">
                      <a:alpha val="43137"/>
                    </a:srgbClr>
                  </a:outerShdw>
                </a:effectLst>
              </a:rPr>
              <a:t>$10,000</a:t>
            </a:r>
            <a:r>
              <a:rPr lang="en-SG" sz="3200" dirty="0" smtClean="0">
                <a:solidFill>
                  <a:schemeClr val="tx1"/>
                </a:solidFill>
              </a:rPr>
              <a:t>. The organisation must co-fund the WHP project by contributing </a:t>
            </a:r>
            <a:r>
              <a:rPr lang="en-SG" sz="3200" b="1" dirty="0" smtClean="0">
                <a:solidFill>
                  <a:srgbClr val="FF0000"/>
                </a:solidFill>
                <a:effectLst>
                  <a:outerShdw blurRad="38100" dist="38100" dir="2700000" algn="tl">
                    <a:srgbClr val="000000">
                      <a:alpha val="43137"/>
                    </a:srgbClr>
                  </a:outerShdw>
                </a:effectLst>
              </a:rPr>
              <a:t>50% </a:t>
            </a:r>
            <a:r>
              <a:rPr lang="en-SG" sz="3200" dirty="0" smtClean="0">
                <a:solidFill>
                  <a:schemeClr val="tx1"/>
                </a:solidFill>
              </a:rPr>
              <a:t>or more of the project cost.</a:t>
            </a:r>
            <a:endParaRPr lang="en-SG" sz="3200" dirty="0">
              <a:solidFill>
                <a:schemeClr val="tx1"/>
              </a:solidFill>
            </a:endParaRPr>
          </a:p>
        </p:txBody>
      </p:sp>
    </p:spTree>
    <p:extLst>
      <p:ext uri="{BB962C8B-B14F-4D97-AF65-F5344CB8AC3E}">
        <p14:creationId xmlns:p14="http://schemas.microsoft.com/office/powerpoint/2010/main" val="3768574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dirty="0" smtClean="0">
                <a:solidFill>
                  <a:srgbClr val="0070C0"/>
                </a:solidFill>
              </a:rPr>
              <a:t>WHAT can the Grant Fund?</a:t>
            </a:r>
            <a:endParaRPr lang="en-SG" dirty="0">
              <a:solidFill>
                <a:srgbClr val="0070C0"/>
              </a:solidFill>
            </a:endParaRPr>
          </a:p>
        </p:txBody>
      </p:sp>
      <p:sp>
        <p:nvSpPr>
          <p:cNvPr id="3" name="Content Placeholder 2"/>
          <p:cNvSpPr>
            <a:spLocks noGrp="1"/>
          </p:cNvSpPr>
          <p:nvPr>
            <p:ph idx="1"/>
          </p:nvPr>
        </p:nvSpPr>
        <p:spPr>
          <a:xfrm>
            <a:off x="762000" y="685800"/>
            <a:ext cx="7543800" cy="4399384"/>
          </a:xfrm>
        </p:spPr>
        <p:txBody>
          <a:bodyPr>
            <a:normAutofit fontScale="85000" lnSpcReduction="20000"/>
          </a:bodyPr>
          <a:lstStyle/>
          <a:p>
            <a:pPr marL="0" indent="0">
              <a:buNone/>
            </a:pPr>
            <a:r>
              <a:rPr lang="en-SG" sz="3100" dirty="0" smtClean="0">
                <a:solidFill>
                  <a:schemeClr val="tx1"/>
                </a:solidFill>
              </a:rPr>
              <a:t/>
            </a:r>
            <a:br>
              <a:rPr lang="en-SG" sz="3100" dirty="0" smtClean="0">
                <a:solidFill>
                  <a:schemeClr val="tx1"/>
                </a:solidFill>
              </a:rPr>
            </a:br>
            <a:r>
              <a:rPr lang="en-SG" sz="3100" dirty="0" smtClean="0">
                <a:solidFill>
                  <a:schemeClr val="tx1"/>
                </a:solidFill>
              </a:rPr>
              <a:t>The Grant covers a wide range of WHP services/activities including: </a:t>
            </a:r>
          </a:p>
          <a:p>
            <a:pPr marL="0" indent="0">
              <a:buNone/>
            </a:pPr>
            <a:endParaRPr lang="en-SG" sz="3100" dirty="0" smtClean="0">
              <a:solidFill>
                <a:schemeClr val="tx1"/>
              </a:solidFill>
            </a:endParaRPr>
          </a:p>
          <a:p>
            <a:pPr marL="457200" indent="-457200">
              <a:buFont typeface="+mj-lt"/>
              <a:buAutoNum type="arabicPeriod"/>
            </a:pPr>
            <a:r>
              <a:rPr lang="en-SG" sz="3100" dirty="0" smtClean="0">
                <a:solidFill>
                  <a:schemeClr val="tx1"/>
                </a:solidFill>
              </a:rPr>
              <a:t>Consultancy </a:t>
            </a:r>
          </a:p>
          <a:p>
            <a:pPr marL="457200" indent="-457200">
              <a:buFont typeface="+mj-lt"/>
              <a:buAutoNum type="arabicPeriod"/>
            </a:pPr>
            <a:r>
              <a:rPr lang="en-SG" sz="3100" dirty="0" smtClean="0">
                <a:solidFill>
                  <a:schemeClr val="tx1"/>
                </a:solidFill>
              </a:rPr>
              <a:t>Health needs assessment </a:t>
            </a:r>
          </a:p>
          <a:p>
            <a:pPr marL="457200" indent="-457200">
              <a:buFont typeface="+mj-lt"/>
              <a:buAutoNum type="arabicPeriod"/>
            </a:pPr>
            <a:r>
              <a:rPr lang="en-SG" sz="3100" dirty="0" smtClean="0">
                <a:solidFill>
                  <a:schemeClr val="tx1"/>
                </a:solidFill>
              </a:rPr>
              <a:t>Health education activities </a:t>
            </a:r>
          </a:p>
          <a:p>
            <a:pPr marL="457200" indent="-457200">
              <a:buFont typeface="+mj-lt"/>
              <a:buAutoNum type="arabicPeriod"/>
            </a:pPr>
            <a:r>
              <a:rPr lang="en-SG" sz="3100" dirty="0" smtClean="0">
                <a:solidFill>
                  <a:schemeClr val="tx1"/>
                </a:solidFill>
              </a:rPr>
              <a:t>Sports and physical activities </a:t>
            </a:r>
          </a:p>
          <a:p>
            <a:pPr marL="457200" indent="-457200">
              <a:buFont typeface="+mj-lt"/>
              <a:buAutoNum type="arabicPeriod"/>
            </a:pPr>
            <a:r>
              <a:rPr lang="en-SG" sz="3100" dirty="0" smtClean="0">
                <a:solidFill>
                  <a:schemeClr val="tx1"/>
                </a:solidFill>
              </a:rPr>
              <a:t>Targeted health interventions </a:t>
            </a:r>
          </a:p>
          <a:p>
            <a:pPr marL="457200" indent="-457200">
              <a:buFont typeface="+mj-lt"/>
              <a:buAutoNum type="arabicPeriod"/>
            </a:pPr>
            <a:r>
              <a:rPr lang="en-SG" sz="3100" dirty="0" smtClean="0">
                <a:solidFill>
                  <a:schemeClr val="tx1"/>
                </a:solidFill>
              </a:rPr>
              <a:t>Training </a:t>
            </a:r>
          </a:p>
          <a:p>
            <a:pPr marL="457200" indent="-457200">
              <a:buFont typeface="+mj-lt"/>
              <a:buAutoNum type="arabicPeriod"/>
            </a:pPr>
            <a:r>
              <a:rPr lang="en-SG" sz="3100" dirty="0" smtClean="0">
                <a:solidFill>
                  <a:schemeClr val="tx1"/>
                </a:solidFill>
              </a:rPr>
              <a:t>Purchase of health and fitness equipment </a:t>
            </a:r>
          </a:p>
          <a:p>
            <a:endParaRPr lang="en-SG" dirty="0">
              <a:solidFill>
                <a:schemeClr val="tx1"/>
              </a:solidFill>
            </a:endParaRPr>
          </a:p>
        </p:txBody>
      </p:sp>
    </p:spTree>
    <p:extLst>
      <p:ext uri="{BB962C8B-B14F-4D97-AF65-F5344CB8AC3E}">
        <p14:creationId xmlns:p14="http://schemas.microsoft.com/office/powerpoint/2010/main" val="3650348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653136"/>
            <a:ext cx="8382000" cy="1600200"/>
          </a:xfrm>
        </p:spPr>
        <p:txBody>
          <a:bodyPr>
            <a:normAutofit fontScale="90000"/>
          </a:bodyPr>
          <a:lstStyle/>
          <a:p>
            <a:r>
              <a:rPr lang="en-SG" b="1" dirty="0">
                <a:solidFill>
                  <a:srgbClr val="0070C0"/>
                </a:solidFill>
              </a:rPr>
              <a:t>Can the Grant be used to fund sports and physical </a:t>
            </a:r>
            <a:r>
              <a:rPr lang="en-SG" b="1" dirty="0" smtClean="0">
                <a:solidFill>
                  <a:srgbClr val="0070C0"/>
                </a:solidFill>
              </a:rPr>
              <a:t>activities? </a:t>
            </a:r>
            <a:endParaRPr lang="en-SG" dirty="0">
              <a:solidFill>
                <a:srgbClr val="0070C0"/>
              </a:solidFill>
            </a:endParaRPr>
          </a:p>
        </p:txBody>
      </p:sp>
      <p:sp>
        <p:nvSpPr>
          <p:cNvPr id="3" name="Content Placeholder 2"/>
          <p:cNvSpPr>
            <a:spLocks noGrp="1"/>
          </p:cNvSpPr>
          <p:nvPr>
            <p:ph idx="1"/>
          </p:nvPr>
        </p:nvSpPr>
        <p:spPr>
          <a:xfrm>
            <a:off x="755576" y="694928"/>
            <a:ext cx="7704856" cy="3886200"/>
          </a:xfrm>
        </p:spPr>
        <p:txBody>
          <a:bodyPr>
            <a:noAutofit/>
          </a:bodyPr>
          <a:lstStyle/>
          <a:p>
            <a:r>
              <a:rPr lang="en-SG" b="1" dirty="0">
                <a:solidFill>
                  <a:srgbClr val="FF0000"/>
                </a:solidFill>
              </a:rPr>
              <a:t>Up to 40% </a:t>
            </a:r>
            <a:r>
              <a:rPr lang="en-SG" dirty="0">
                <a:solidFill>
                  <a:schemeClr val="tx1"/>
                </a:solidFill>
              </a:rPr>
              <a:t>of the Grant can be used to fund sports and physical activities. Organisation are encouraged to use the Grant to fund several initiatives over a period of 6 to 12 months in order to establish and to reinforce the concept of healthy living under the 4 pillars of healthy </a:t>
            </a:r>
            <a:r>
              <a:rPr lang="en-SG" dirty="0" smtClean="0">
                <a:solidFill>
                  <a:schemeClr val="tx1"/>
                </a:solidFill>
              </a:rPr>
              <a:t>lifestyle </a:t>
            </a:r>
            <a:r>
              <a:rPr lang="en-SG" dirty="0" err="1" smtClean="0">
                <a:solidFill>
                  <a:schemeClr val="tx1"/>
                </a:solidFill>
              </a:rPr>
              <a:t>i.e</a:t>
            </a:r>
            <a:endParaRPr lang="en-SG" dirty="0" smtClean="0">
              <a:solidFill>
                <a:schemeClr val="tx1"/>
              </a:solidFill>
            </a:endParaRPr>
          </a:p>
          <a:p>
            <a:endParaRPr lang="en-SG" dirty="0" smtClean="0">
              <a:solidFill>
                <a:schemeClr val="tx1"/>
              </a:solidFill>
            </a:endParaRPr>
          </a:p>
          <a:p>
            <a:pPr marL="457200" indent="-457200">
              <a:spcBef>
                <a:spcPts val="0"/>
              </a:spcBef>
              <a:buFont typeface="+mj-lt"/>
              <a:buAutoNum type="arabicPeriod"/>
            </a:pPr>
            <a:r>
              <a:rPr lang="en-SG" dirty="0" smtClean="0">
                <a:solidFill>
                  <a:schemeClr val="tx1"/>
                </a:solidFill>
              </a:rPr>
              <a:t>Physical activity</a:t>
            </a:r>
          </a:p>
          <a:p>
            <a:pPr marL="457200" indent="-457200">
              <a:spcBef>
                <a:spcPts val="0"/>
              </a:spcBef>
              <a:buFont typeface="+mj-lt"/>
              <a:buAutoNum type="arabicPeriod"/>
            </a:pPr>
            <a:r>
              <a:rPr lang="en-SG" dirty="0" smtClean="0">
                <a:solidFill>
                  <a:schemeClr val="tx1"/>
                </a:solidFill>
              </a:rPr>
              <a:t>no smoking</a:t>
            </a:r>
          </a:p>
          <a:p>
            <a:pPr marL="457200" indent="-457200">
              <a:spcBef>
                <a:spcPts val="0"/>
              </a:spcBef>
              <a:buFont typeface="+mj-lt"/>
              <a:buAutoNum type="arabicPeriod"/>
            </a:pPr>
            <a:r>
              <a:rPr lang="en-SG" dirty="0" smtClean="0">
                <a:solidFill>
                  <a:schemeClr val="tx1"/>
                </a:solidFill>
              </a:rPr>
              <a:t>mental health</a:t>
            </a:r>
          </a:p>
          <a:p>
            <a:pPr marL="457200" indent="-457200">
              <a:spcBef>
                <a:spcPts val="0"/>
              </a:spcBef>
              <a:buFont typeface="+mj-lt"/>
              <a:buAutoNum type="arabicPeriod"/>
            </a:pPr>
            <a:r>
              <a:rPr lang="en-SG" dirty="0" smtClean="0">
                <a:solidFill>
                  <a:schemeClr val="tx1"/>
                </a:solidFill>
              </a:rPr>
              <a:t>and healthy eating</a:t>
            </a:r>
            <a:endParaRPr lang="en-SG" dirty="0">
              <a:solidFill>
                <a:schemeClr val="tx1"/>
              </a:solidFill>
            </a:endParaRPr>
          </a:p>
        </p:txBody>
      </p:sp>
    </p:spTree>
    <p:extLst>
      <p:ext uri="{BB962C8B-B14F-4D97-AF65-F5344CB8AC3E}">
        <p14:creationId xmlns:p14="http://schemas.microsoft.com/office/powerpoint/2010/main" val="14958833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572000"/>
            <a:ext cx="8562528" cy="1600200"/>
          </a:xfrm>
        </p:spPr>
        <p:txBody>
          <a:bodyPr>
            <a:normAutofit fontScale="90000"/>
          </a:bodyPr>
          <a:lstStyle/>
          <a:p>
            <a:r>
              <a:rPr lang="en-SG" b="1" dirty="0" smtClean="0">
                <a:solidFill>
                  <a:srgbClr val="0070C0"/>
                </a:solidFill>
              </a:rPr>
              <a:t>Type of Basic Health Screening Funded by the Grant?</a:t>
            </a:r>
            <a:endParaRPr lang="en-SG" dirty="0">
              <a:solidFill>
                <a:srgbClr val="0070C0"/>
              </a:solidFill>
            </a:endParaRPr>
          </a:p>
        </p:txBody>
      </p:sp>
      <p:sp>
        <p:nvSpPr>
          <p:cNvPr id="3" name="Content Placeholder 2"/>
          <p:cNvSpPr>
            <a:spLocks noGrp="1"/>
          </p:cNvSpPr>
          <p:nvPr>
            <p:ph idx="1"/>
          </p:nvPr>
        </p:nvSpPr>
        <p:spPr>
          <a:xfrm>
            <a:off x="762000" y="548680"/>
            <a:ext cx="7543800" cy="3886200"/>
          </a:xfrm>
        </p:spPr>
        <p:txBody>
          <a:bodyPr>
            <a:normAutofit lnSpcReduction="10000"/>
          </a:bodyPr>
          <a:lstStyle/>
          <a:p>
            <a:r>
              <a:rPr lang="en-SG" b="1" dirty="0">
                <a:solidFill>
                  <a:schemeClr val="tx1"/>
                </a:solidFill>
              </a:rPr>
              <a:t>Can the Grant be used to fund executive health screening, instead of basic health screening? </a:t>
            </a:r>
            <a:br>
              <a:rPr lang="en-SG" b="1" dirty="0">
                <a:solidFill>
                  <a:schemeClr val="tx1"/>
                </a:solidFill>
              </a:rPr>
            </a:br>
            <a:r>
              <a:rPr lang="en-SG" dirty="0">
                <a:solidFill>
                  <a:schemeClr val="tx1"/>
                </a:solidFill>
              </a:rPr>
              <a:t>The Grant funds only basic health screening which includes screening on blood pressure, blood glucose, blood cholesterol and Body Mass Index (BMI</a:t>
            </a:r>
            <a:r>
              <a:rPr lang="en-SG" dirty="0" smtClean="0">
                <a:solidFill>
                  <a:schemeClr val="tx1"/>
                </a:solidFill>
              </a:rPr>
              <a:t>).</a:t>
            </a:r>
          </a:p>
          <a:p>
            <a:endParaRPr lang="en-SG" dirty="0">
              <a:solidFill>
                <a:schemeClr val="tx1"/>
              </a:solidFill>
            </a:endParaRPr>
          </a:p>
          <a:p>
            <a:r>
              <a:rPr lang="en-SG" dirty="0" smtClean="0">
                <a:solidFill>
                  <a:schemeClr val="tx1"/>
                </a:solidFill>
              </a:rPr>
              <a:t>These </a:t>
            </a:r>
            <a:r>
              <a:rPr lang="en-SG" dirty="0">
                <a:solidFill>
                  <a:schemeClr val="tx1"/>
                </a:solidFill>
              </a:rPr>
              <a:t>tests are sufficient to screen for the major risk factors such as hypertension, diabetes and high blood cholesterol which could lead to stroke, heart problems and even mortality.</a:t>
            </a:r>
          </a:p>
        </p:txBody>
      </p:sp>
    </p:spTree>
    <p:extLst>
      <p:ext uri="{BB962C8B-B14F-4D97-AF65-F5344CB8AC3E}">
        <p14:creationId xmlns:p14="http://schemas.microsoft.com/office/powerpoint/2010/main" val="3305777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581128"/>
            <a:ext cx="7848872" cy="1600200"/>
          </a:xfrm>
        </p:spPr>
        <p:txBody>
          <a:bodyPr>
            <a:normAutofit fontScale="90000"/>
          </a:bodyPr>
          <a:lstStyle/>
          <a:p>
            <a:r>
              <a:rPr lang="en-SG" b="1" dirty="0" smtClean="0">
                <a:solidFill>
                  <a:srgbClr val="0070C0"/>
                </a:solidFill>
              </a:rPr>
              <a:t>funding </a:t>
            </a:r>
            <a:r>
              <a:rPr lang="en-SG" b="1" dirty="0">
                <a:solidFill>
                  <a:srgbClr val="0070C0"/>
                </a:solidFill>
              </a:rPr>
              <a:t>fruits and vegetables distribution? </a:t>
            </a:r>
            <a:endParaRPr lang="en-SG" dirty="0">
              <a:solidFill>
                <a:srgbClr val="0070C0"/>
              </a:solidFill>
            </a:endParaRPr>
          </a:p>
        </p:txBody>
      </p:sp>
      <p:sp>
        <p:nvSpPr>
          <p:cNvPr id="3" name="Content Placeholder 2"/>
          <p:cNvSpPr>
            <a:spLocks noGrp="1"/>
          </p:cNvSpPr>
          <p:nvPr>
            <p:ph idx="1"/>
          </p:nvPr>
        </p:nvSpPr>
        <p:spPr>
          <a:xfrm>
            <a:off x="762000" y="332656"/>
            <a:ext cx="7543800" cy="3886200"/>
          </a:xfrm>
        </p:spPr>
        <p:txBody>
          <a:bodyPr/>
          <a:lstStyle/>
          <a:p>
            <a:r>
              <a:rPr lang="en-SG" dirty="0">
                <a:solidFill>
                  <a:schemeClr val="tx1"/>
                </a:solidFill>
              </a:rPr>
              <a:t>Distributing fruits and vegetables usually does not help people to change </a:t>
            </a:r>
            <a:r>
              <a:rPr lang="en-SG" dirty="0" smtClean="0">
                <a:solidFill>
                  <a:schemeClr val="tx1"/>
                </a:solidFill>
              </a:rPr>
              <a:t>their behaviour </a:t>
            </a:r>
            <a:r>
              <a:rPr lang="en-SG" dirty="0">
                <a:solidFill>
                  <a:schemeClr val="tx1"/>
                </a:solidFill>
              </a:rPr>
              <a:t>to adopt a healthy diet. HPB recommends that </a:t>
            </a:r>
            <a:r>
              <a:rPr lang="en-SG" b="1" dirty="0">
                <a:solidFill>
                  <a:srgbClr val="FF0000"/>
                </a:solidFill>
              </a:rPr>
              <a:t>funds be used for skill-based activities and environmental changes </a:t>
            </a:r>
            <a:r>
              <a:rPr lang="en-SG" dirty="0">
                <a:solidFill>
                  <a:schemeClr val="tx1"/>
                </a:solidFill>
              </a:rPr>
              <a:t>that will have a long-term effect on employees' health. Organisations can contact HPB for consultation on various activities to promote healthy eating at the workplace. </a:t>
            </a:r>
          </a:p>
        </p:txBody>
      </p:sp>
    </p:spTree>
    <p:extLst>
      <p:ext uri="{BB962C8B-B14F-4D97-AF65-F5344CB8AC3E}">
        <p14:creationId xmlns:p14="http://schemas.microsoft.com/office/powerpoint/2010/main" val="5656894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Custom 3">
      <a:dk1>
        <a:sysClr val="windowText" lastClr="000000"/>
      </a:dk1>
      <a:lt1>
        <a:sysClr val="window" lastClr="FFFFFF"/>
      </a:lt1>
      <a:dk2>
        <a:srgbClr val="696464"/>
      </a:dk2>
      <a:lt2>
        <a:srgbClr val="E9E5DC"/>
      </a:lt2>
      <a:accent1>
        <a:srgbClr val="0070C0"/>
      </a:accent1>
      <a:accent2>
        <a:srgbClr val="FF0000"/>
      </a:accent2>
      <a:accent3>
        <a:srgbClr val="A28E6A"/>
      </a:accent3>
      <a:accent4>
        <a:srgbClr val="956251"/>
      </a:accent4>
      <a:accent5>
        <a:srgbClr val="0070C0"/>
      </a:accent5>
      <a:accent6>
        <a:srgbClr val="855D5D"/>
      </a:accent6>
      <a:hlink>
        <a:srgbClr val="CC9900"/>
      </a:hlink>
      <a:folHlink>
        <a:srgbClr val="96A9A9"/>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929</TotalTime>
  <Words>981</Words>
  <Application>Microsoft Office PowerPoint</Application>
  <PresentationFormat>On-screen Show (4:3)</PresentationFormat>
  <Paragraphs>214</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NewsPrint</vt:lpstr>
      <vt:lpstr>Workplace Health Promotion</vt:lpstr>
      <vt:lpstr>Discover Maximum Wellness</vt:lpstr>
      <vt:lpstr>Community involvement and Other projects Summarized list </vt:lpstr>
      <vt:lpstr>WHAT is the Workplace Health Promotion Grant?</vt:lpstr>
      <vt:lpstr>WHAT is the value of the Grant?</vt:lpstr>
      <vt:lpstr>WHAT can the Grant Fund?</vt:lpstr>
      <vt:lpstr>Can the Grant be used to fund sports and physical activities? </vt:lpstr>
      <vt:lpstr>Type of Basic Health Screening Funded by the Grant?</vt:lpstr>
      <vt:lpstr>funding fruits and vegetables distribution? </vt:lpstr>
      <vt:lpstr>WHO can apply for the Grant?</vt:lpstr>
      <vt:lpstr>Continuation…</vt:lpstr>
      <vt:lpstr>HOW is my organisation reimbursed?</vt:lpstr>
      <vt:lpstr>How do we submit the grant for reimbursement? </vt:lpstr>
      <vt:lpstr>When and how long will we receive our reimbursement? </vt:lpstr>
      <vt:lpstr>If we utilised more / less than the approved project budget?</vt:lpstr>
      <vt:lpstr>*Sample* Annual Workplace Health Promotion Framework</vt:lpstr>
      <vt:lpstr>*Sample* Annual Workplace Health Promotion Framework</vt:lpstr>
      <vt:lpstr>Workplace Health Promotions, Add on/Additions</vt:lpstr>
      <vt:lpstr>Mental Health Top Up Grant</vt:lpstr>
      <vt:lpstr>Thank you</vt:lpstr>
    </vt:vector>
  </TitlesOfParts>
  <Company>Republic Polytechnic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Health Promotion Grant</dc:title>
  <dc:creator>SRI RAM KUMAR S/O RAMAN</dc:creator>
  <cp:lastModifiedBy>SRI RAM KUMAR S/O RAMAN</cp:lastModifiedBy>
  <cp:revision>22</cp:revision>
  <dcterms:created xsi:type="dcterms:W3CDTF">2011-07-31T09:51:20Z</dcterms:created>
  <dcterms:modified xsi:type="dcterms:W3CDTF">2011-08-04T13:44:09Z</dcterms:modified>
</cp:coreProperties>
</file>